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52" r:id="rId2"/>
    <p:sldId id="285" r:id="rId3"/>
    <p:sldId id="347" r:id="rId4"/>
    <p:sldId id="348" r:id="rId5"/>
    <p:sldId id="349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350" r:id="rId14"/>
    <p:sldId id="351" r:id="rId15"/>
    <p:sldId id="294" r:id="rId16"/>
    <p:sldId id="299" r:id="rId17"/>
    <p:sldId id="306" r:id="rId18"/>
    <p:sldId id="305" r:id="rId19"/>
    <p:sldId id="308" r:id="rId20"/>
    <p:sldId id="345" r:id="rId21"/>
  </p:sldIdLst>
  <p:sldSz cx="9144000" cy="6858000" type="screen4x3"/>
  <p:notesSz cx="9144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IS INES SATTOLO" initials="IIS" lastIdx="3" clrIdx="0">
    <p:extLst>
      <p:ext uri="{19B8F6BF-5375-455C-9EA6-DF929625EA0E}">
        <p15:presenceInfo xmlns:p15="http://schemas.microsoft.com/office/powerpoint/2012/main" userId="S::isattolo@unimoron.edu.ar::32e9b443-8229-4e63-ae54-07f7e75afc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0T11:23:47.839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0E9D2-E7D4-478B-A895-C7B85B08E07D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E8204-B261-4C79-8F06-41FFBF0E34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0065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57755" y="328295"/>
            <a:ext cx="442848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4000" y="3124200"/>
            <a:ext cx="152400" cy="106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0" y="3124200"/>
            <a:ext cx="152400" cy="1066800"/>
          </a:xfrm>
          <a:custGeom>
            <a:avLst/>
            <a:gdLst/>
            <a:ahLst/>
            <a:cxnLst/>
            <a:rect l="l" t="t" r="r" b="b"/>
            <a:pathLst>
              <a:path w="152400" h="1066800">
                <a:moveTo>
                  <a:pt x="0" y="800100"/>
                </a:moveTo>
                <a:lnTo>
                  <a:pt x="38100" y="800100"/>
                </a:lnTo>
                <a:lnTo>
                  <a:pt x="38100" y="0"/>
                </a:lnTo>
                <a:lnTo>
                  <a:pt x="114300" y="0"/>
                </a:lnTo>
                <a:lnTo>
                  <a:pt x="114300" y="800100"/>
                </a:lnTo>
                <a:lnTo>
                  <a:pt x="152400" y="800100"/>
                </a:lnTo>
                <a:lnTo>
                  <a:pt x="76200" y="1066800"/>
                </a:lnTo>
                <a:lnTo>
                  <a:pt x="0" y="800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191000" y="3124200"/>
            <a:ext cx="11430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191000" y="3124200"/>
            <a:ext cx="1143000" cy="152400"/>
          </a:xfrm>
          <a:custGeom>
            <a:avLst/>
            <a:gdLst/>
            <a:ahLst/>
            <a:cxnLst/>
            <a:rect l="l" t="t" r="r" b="b"/>
            <a:pathLst>
              <a:path w="1143000" h="152400">
                <a:moveTo>
                  <a:pt x="0" y="38100"/>
                </a:moveTo>
                <a:lnTo>
                  <a:pt x="857250" y="38100"/>
                </a:lnTo>
                <a:lnTo>
                  <a:pt x="857250" y="0"/>
                </a:lnTo>
                <a:lnTo>
                  <a:pt x="1143000" y="76200"/>
                </a:lnTo>
                <a:lnTo>
                  <a:pt x="857250" y="152400"/>
                </a:lnTo>
                <a:lnTo>
                  <a:pt x="857250" y="114300"/>
                </a:lnTo>
                <a:lnTo>
                  <a:pt x="0" y="1143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303019" y="2253995"/>
            <a:ext cx="3204972" cy="1664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90799" y="462915"/>
            <a:ext cx="396240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272" y="1454848"/>
            <a:ext cx="7265670" cy="3771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04800" y="685800"/>
            <a:ext cx="8534400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r>
              <a:rPr lang="es-ES" sz="2800" dirty="0" smtClean="0">
                <a:latin typeface="Arial Black" panose="020B0A04020102020204" pitchFamily="34" charset="0"/>
                <a:cs typeface="Arial"/>
              </a:rPr>
              <a:t>FUNDAMENTOS DE </a:t>
            </a:r>
            <a:r>
              <a:rPr lang="es-ES" sz="2800" dirty="0" err="1" smtClean="0">
                <a:latin typeface="Arial Black" panose="020B0A04020102020204" pitchFamily="34" charset="0"/>
                <a:cs typeface="Arial"/>
              </a:rPr>
              <a:t>TICs</a:t>
            </a:r>
            <a:endParaRPr lang="es-ES" sz="2800" dirty="0" smtClean="0">
              <a:latin typeface="Arial Black" panose="020B0A04020102020204" pitchFamily="34" charset="0"/>
              <a:cs typeface="Arial"/>
            </a:endParaRPr>
          </a:p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r>
              <a:rPr lang="es-ES" sz="2800" dirty="0" smtClean="0">
                <a:latin typeface="Arial Black" panose="020B0A04020102020204" pitchFamily="34" charset="0"/>
                <a:cs typeface="Arial"/>
              </a:rPr>
              <a:t>UNIDAD 1</a:t>
            </a:r>
          </a:p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r>
              <a:rPr lang="es-ES" sz="2800" dirty="0" smtClean="0">
                <a:latin typeface="Arial Black" panose="020B0A04020102020204" pitchFamily="34" charset="0"/>
                <a:cs typeface="Arial"/>
              </a:rPr>
              <a:t>2da PARTE</a:t>
            </a:r>
          </a:p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endParaRPr lang="es-ES" sz="3600" dirty="0">
              <a:latin typeface="Arial Black" panose="020B0A04020102020204" pitchFamily="34" charset="0"/>
              <a:cs typeface="Arial"/>
            </a:endParaRPr>
          </a:p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r>
              <a:rPr lang="es-ES" sz="3600" dirty="0" smtClean="0">
                <a:latin typeface="Arial Black" panose="020B0A04020102020204" pitchFamily="34" charset="0"/>
                <a:cs typeface="Arial"/>
              </a:rPr>
              <a:t>TEORÍA GENERAL DE SISTEMAS</a:t>
            </a:r>
            <a:endParaRPr lang="es-ES" sz="3600" dirty="0">
              <a:latin typeface="Arial Black" panose="020B0A04020102020204" pitchFamily="34" charset="0"/>
              <a:cs typeface="Aria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450" y="4043454"/>
            <a:ext cx="2705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8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72"/>
    </mc:Choice>
    <mc:Fallback xmlns="">
      <p:transition spd="slow" advTm="28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8382000" cy="762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880"/>
              </a:spcBef>
            </a:pPr>
            <a:r>
              <a:rPr sz="3200" b="1" i="1" spc="-220" dirty="0">
                <a:latin typeface="Arial"/>
                <a:cs typeface="Arial"/>
              </a:rPr>
              <a:t>Modelos </a:t>
            </a:r>
            <a:r>
              <a:rPr sz="3200" b="1" i="1" spc="-235" dirty="0">
                <a:latin typeface="Arial"/>
                <a:cs typeface="Arial"/>
              </a:rPr>
              <a:t>Simplificado </a:t>
            </a:r>
            <a:r>
              <a:rPr sz="3200" b="1" i="1" spc="-275" dirty="0">
                <a:latin typeface="Arial"/>
                <a:cs typeface="Arial"/>
              </a:rPr>
              <a:t>y </a:t>
            </a:r>
            <a:r>
              <a:rPr sz="3200" b="1" i="1" spc="-215" dirty="0">
                <a:latin typeface="Arial"/>
                <a:cs typeface="Arial"/>
              </a:rPr>
              <a:t>General </a:t>
            </a:r>
            <a:r>
              <a:rPr sz="3200" b="1" i="1" spc="-240" dirty="0">
                <a:latin typeface="Arial"/>
                <a:cs typeface="Arial"/>
              </a:rPr>
              <a:t>de </a:t>
            </a:r>
            <a:r>
              <a:rPr sz="3200" b="1" i="1" spc="-270" dirty="0">
                <a:latin typeface="Arial"/>
                <a:cs typeface="Arial"/>
              </a:rPr>
              <a:t>un</a:t>
            </a:r>
            <a:r>
              <a:rPr sz="3200" b="1" i="1" spc="215" dirty="0">
                <a:latin typeface="Arial"/>
                <a:cs typeface="Arial"/>
              </a:rPr>
              <a:t> </a:t>
            </a:r>
            <a:r>
              <a:rPr sz="3200" b="1" i="1" spc="-275" dirty="0">
                <a:latin typeface="Arial"/>
                <a:cs typeface="Arial"/>
              </a:rPr>
              <a:t>Sistema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0875" y="1857375"/>
            <a:ext cx="2209800" cy="114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64869" y="2180971"/>
            <a:ext cx="4036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7300" algn="l"/>
              </a:tabLst>
            </a:pPr>
            <a:r>
              <a:rPr sz="1800" spc="-100" dirty="0">
                <a:latin typeface="Arial"/>
                <a:cs typeface="Arial"/>
              </a:rPr>
              <a:t>Entrada	</a:t>
            </a:r>
            <a:r>
              <a:rPr sz="1800" spc="-120" dirty="0">
                <a:latin typeface="Arial"/>
                <a:cs typeface="Arial"/>
              </a:rPr>
              <a:t>Proceso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1920" y="2180971"/>
            <a:ext cx="574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Arial"/>
                <a:cs typeface="Arial"/>
              </a:rPr>
              <a:t>Salida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6850" y="3186048"/>
            <a:ext cx="32721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Modelo </a:t>
            </a:r>
            <a:r>
              <a:rPr sz="1800" spc="-55" dirty="0">
                <a:latin typeface="Arial"/>
                <a:cs typeface="Arial"/>
              </a:rPr>
              <a:t>simplificado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60" dirty="0">
                <a:latin typeface="Arial"/>
                <a:cs typeface="Arial"/>
              </a:rPr>
              <a:t>un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120" dirty="0">
                <a:latin typeface="Arial"/>
                <a:cs typeface="Arial"/>
              </a:rPr>
              <a:t>Sistema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52675" y="2352675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36600" y="50800"/>
                </a:lnTo>
                <a:lnTo>
                  <a:pt x="698500" y="50800"/>
                </a:lnTo>
                <a:lnTo>
                  <a:pt x="698500" y="25400"/>
                </a:lnTo>
                <a:lnTo>
                  <a:pt x="736600" y="25400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685800" y="50800"/>
                </a:lnTo>
                <a:lnTo>
                  <a:pt x="685800" y="25400"/>
                </a:lnTo>
                <a:close/>
              </a:path>
              <a:path w="762000" h="76200">
                <a:moveTo>
                  <a:pt x="736600" y="25400"/>
                </a:moveTo>
                <a:lnTo>
                  <a:pt x="698500" y="25400"/>
                </a:lnTo>
                <a:lnTo>
                  <a:pt x="698500" y="50800"/>
                </a:lnTo>
                <a:lnTo>
                  <a:pt x="736600" y="50800"/>
                </a:lnTo>
                <a:lnTo>
                  <a:pt x="762000" y="38100"/>
                </a:lnTo>
                <a:lnTo>
                  <a:pt x="7366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76875" y="2352675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36600" y="50800"/>
                </a:lnTo>
                <a:lnTo>
                  <a:pt x="698500" y="50800"/>
                </a:lnTo>
                <a:lnTo>
                  <a:pt x="698500" y="25400"/>
                </a:lnTo>
                <a:lnTo>
                  <a:pt x="736600" y="25400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685800" y="50800"/>
                </a:lnTo>
                <a:lnTo>
                  <a:pt x="685800" y="25400"/>
                </a:lnTo>
                <a:close/>
              </a:path>
              <a:path w="762000" h="76200">
                <a:moveTo>
                  <a:pt x="736600" y="25400"/>
                </a:moveTo>
                <a:lnTo>
                  <a:pt x="698500" y="25400"/>
                </a:lnTo>
                <a:lnTo>
                  <a:pt x="698500" y="50800"/>
                </a:lnTo>
                <a:lnTo>
                  <a:pt x="736600" y="50800"/>
                </a:lnTo>
                <a:lnTo>
                  <a:pt x="762000" y="38100"/>
                </a:lnTo>
                <a:lnTo>
                  <a:pt x="7366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3750" y="4419600"/>
            <a:ext cx="2209800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33750" y="4419600"/>
            <a:ext cx="2209800" cy="1828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702310">
              <a:lnSpc>
                <a:spcPct val="100000"/>
              </a:lnSpc>
            </a:pPr>
            <a:r>
              <a:rPr sz="1800" spc="-120" dirty="0">
                <a:latin typeface="Arial"/>
                <a:cs typeface="Arial"/>
              </a:rPr>
              <a:t>Proceso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6725" y="6511607"/>
            <a:ext cx="5572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Modelo </a:t>
            </a:r>
            <a:r>
              <a:rPr sz="1800" spc="-90" dirty="0">
                <a:latin typeface="Arial"/>
                <a:cs typeface="Arial"/>
              </a:rPr>
              <a:t>general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60" dirty="0">
                <a:latin typeface="Arial"/>
                <a:cs typeface="Arial"/>
              </a:rPr>
              <a:t>un </a:t>
            </a:r>
            <a:r>
              <a:rPr sz="1800" spc="-120" dirty="0">
                <a:latin typeface="Arial"/>
                <a:cs typeface="Arial"/>
              </a:rPr>
              <a:t>Sistema </a:t>
            </a:r>
            <a:r>
              <a:rPr sz="1800" spc="-95" dirty="0">
                <a:latin typeface="Arial"/>
                <a:cs typeface="Arial"/>
              </a:rPr>
              <a:t>con varias </a:t>
            </a:r>
            <a:r>
              <a:rPr sz="1800" spc="-85" dirty="0">
                <a:latin typeface="Arial"/>
                <a:cs typeface="Arial"/>
              </a:rPr>
              <a:t>entradas </a:t>
            </a:r>
            <a:r>
              <a:rPr sz="1800" spc="-90" dirty="0">
                <a:latin typeface="Arial"/>
                <a:cs typeface="Arial"/>
              </a:rPr>
              <a:t>y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salidas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95550" y="4762500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36600" y="50800"/>
                </a:lnTo>
                <a:lnTo>
                  <a:pt x="698500" y="50800"/>
                </a:lnTo>
                <a:lnTo>
                  <a:pt x="698500" y="25400"/>
                </a:lnTo>
                <a:lnTo>
                  <a:pt x="736600" y="25400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685800" y="50800"/>
                </a:lnTo>
                <a:lnTo>
                  <a:pt x="685800" y="25400"/>
                </a:lnTo>
                <a:close/>
              </a:path>
              <a:path w="762000" h="76200">
                <a:moveTo>
                  <a:pt x="736600" y="25400"/>
                </a:moveTo>
                <a:lnTo>
                  <a:pt x="698500" y="25400"/>
                </a:lnTo>
                <a:lnTo>
                  <a:pt x="698500" y="50800"/>
                </a:lnTo>
                <a:lnTo>
                  <a:pt x="736600" y="50800"/>
                </a:lnTo>
                <a:lnTo>
                  <a:pt x="762000" y="38100"/>
                </a:lnTo>
                <a:lnTo>
                  <a:pt x="7366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19750" y="4762500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36600" y="50800"/>
                </a:lnTo>
                <a:lnTo>
                  <a:pt x="698500" y="50800"/>
                </a:lnTo>
                <a:lnTo>
                  <a:pt x="698500" y="25400"/>
                </a:lnTo>
                <a:lnTo>
                  <a:pt x="736600" y="25400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685800" y="50800"/>
                </a:lnTo>
                <a:lnTo>
                  <a:pt x="685800" y="25400"/>
                </a:lnTo>
                <a:close/>
              </a:path>
              <a:path w="762000" h="76200">
                <a:moveTo>
                  <a:pt x="736600" y="25400"/>
                </a:moveTo>
                <a:lnTo>
                  <a:pt x="698500" y="25400"/>
                </a:lnTo>
                <a:lnTo>
                  <a:pt x="698500" y="50800"/>
                </a:lnTo>
                <a:lnTo>
                  <a:pt x="736600" y="50800"/>
                </a:lnTo>
                <a:lnTo>
                  <a:pt x="762000" y="38100"/>
                </a:lnTo>
                <a:lnTo>
                  <a:pt x="7366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07744" y="4470780"/>
            <a:ext cx="963930" cy="815975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800" spc="-100" dirty="0">
                <a:latin typeface="Arial"/>
                <a:cs typeface="Arial"/>
              </a:rPr>
              <a:t>Entrada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800" spc="-100" dirty="0">
                <a:latin typeface="Arial"/>
                <a:cs typeface="Arial"/>
              </a:rPr>
              <a:t>Entrada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14794" y="4470780"/>
            <a:ext cx="740410" cy="815975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800" spc="-114" dirty="0">
                <a:latin typeface="Arial"/>
                <a:cs typeface="Arial"/>
              </a:rPr>
              <a:t>Salida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800" spc="-114" dirty="0">
                <a:latin typeface="Arial"/>
                <a:cs typeface="Arial"/>
              </a:rPr>
              <a:t>Salida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95550" y="5157723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36600" y="50800"/>
                </a:lnTo>
                <a:lnTo>
                  <a:pt x="698500" y="50800"/>
                </a:lnTo>
                <a:lnTo>
                  <a:pt x="698500" y="25400"/>
                </a:lnTo>
                <a:lnTo>
                  <a:pt x="736600" y="25400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685800" y="50800"/>
                </a:lnTo>
                <a:lnTo>
                  <a:pt x="685800" y="25400"/>
                </a:lnTo>
                <a:close/>
              </a:path>
              <a:path w="762000" h="76200">
                <a:moveTo>
                  <a:pt x="736600" y="25400"/>
                </a:moveTo>
                <a:lnTo>
                  <a:pt x="698500" y="25400"/>
                </a:lnTo>
                <a:lnTo>
                  <a:pt x="698500" y="50800"/>
                </a:lnTo>
                <a:lnTo>
                  <a:pt x="736600" y="50800"/>
                </a:lnTo>
                <a:lnTo>
                  <a:pt x="762000" y="38100"/>
                </a:lnTo>
                <a:lnTo>
                  <a:pt x="7366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19750" y="5157723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36600" y="50800"/>
                </a:lnTo>
                <a:lnTo>
                  <a:pt x="698500" y="50800"/>
                </a:lnTo>
                <a:lnTo>
                  <a:pt x="698500" y="25400"/>
                </a:lnTo>
                <a:lnTo>
                  <a:pt x="736600" y="25400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685800" y="50800"/>
                </a:lnTo>
                <a:lnTo>
                  <a:pt x="685800" y="25400"/>
                </a:lnTo>
                <a:close/>
              </a:path>
              <a:path w="762000" h="76200">
                <a:moveTo>
                  <a:pt x="736600" y="25400"/>
                </a:moveTo>
                <a:lnTo>
                  <a:pt x="698500" y="25400"/>
                </a:lnTo>
                <a:lnTo>
                  <a:pt x="698500" y="50800"/>
                </a:lnTo>
                <a:lnTo>
                  <a:pt x="736600" y="50800"/>
                </a:lnTo>
                <a:lnTo>
                  <a:pt x="762000" y="38100"/>
                </a:lnTo>
                <a:lnTo>
                  <a:pt x="7366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07744" y="5825490"/>
            <a:ext cx="942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Arial"/>
                <a:cs typeface="Arial"/>
              </a:rPr>
              <a:t>Entrada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14794" y="5825490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latin typeface="Arial"/>
                <a:cs typeface="Arial"/>
              </a:rPr>
              <a:t>Salida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95550" y="5995987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36600" y="50800"/>
                </a:lnTo>
                <a:lnTo>
                  <a:pt x="698500" y="50800"/>
                </a:lnTo>
                <a:lnTo>
                  <a:pt x="698500" y="25400"/>
                </a:lnTo>
                <a:lnTo>
                  <a:pt x="736600" y="25400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685800" y="50800"/>
                </a:lnTo>
                <a:lnTo>
                  <a:pt x="685800" y="25400"/>
                </a:lnTo>
                <a:close/>
              </a:path>
              <a:path w="762000" h="76200">
                <a:moveTo>
                  <a:pt x="736600" y="25400"/>
                </a:moveTo>
                <a:lnTo>
                  <a:pt x="698500" y="25400"/>
                </a:lnTo>
                <a:lnTo>
                  <a:pt x="698500" y="50800"/>
                </a:lnTo>
                <a:lnTo>
                  <a:pt x="736600" y="50800"/>
                </a:lnTo>
                <a:lnTo>
                  <a:pt x="762000" y="38100"/>
                </a:lnTo>
                <a:lnTo>
                  <a:pt x="7366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19750" y="5995987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36600" y="50800"/>
                </a:lnTo>
                <a:lnTo>
                  <a:pt x="698500" y="50800"/>
                </a:lnTo>
                <a:lnTo>
                  <a:pt x="698500" y="25400"/>
                </a:lnTo>
                <a:lnTo>
                  <a:pt x="736600" y="25400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685800" y="50800"/>
                </a:lnTo>
                <a:lnTo>
                  <a:pt x="685800" y="25400"/>
                </a:lnTo>
                <a:close/>
              </a:path>
              <a:path w="762000" h="76200">
                <a:moveTo>
                  <a:pt x="736600" y="25400"/>
                </a:moveTo>
                <a:lnTo>
                  <a:pt x="698500" y="25400"/>
                </a:lnTo>
                <a:lnTo>
                  <a:pt x="698500" y="50800"/>
                </a:lnTo>
                <a:lnTo>
                  <a:pt x="736600" y="50800"/>
                </a:lnTo>
                <a:lnTo>
                  <a:pt x="762000" y="38100"/>
                </a:lnTo>
                <a:lnTo>
                  <a:pt x="7366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09980" y="1161097"/>
            <a:ext cx="6992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Arial"/>
                <a:cs typeface="Arial"/>
              </a:rPr>
              <a:t>Un </a:t>
            </a:r>
            <a:r>
              <a:rPr sz="1800" spc="-55" dirty="0">
                <a:latin typeface="Arial"/>
                <a:cs typeface="Arial"/>
              </a:rPr>
              <a:t>modelo </a:t>
            </a:r>
            <a:r>
              <a:rPr sz="1800" spc="-85" dirty="0">
                <a:latin typeface="Arial"/>
                <a:cs typeface="Arial"/>
              </a:rPr>
              <a:t>general de </a:t>
            </a:r>
            <a:r>
              <a:rPr sz="1800" spc="-60" dirty="0">
                <a:latin typeface="Arial"/>
                <a:cs typeface="Arial"/>
              </a:rPr>
              <a:t>un </a:t>
            </a:r>
            <a:r>
              <a:rPr sz="1800" spc="-95" dirty="0">
                <a:latin typeface="Arial"/>
                <a:cs typeface="Arial"/>
              </a:rPr>
              <a:t>sistema </a:t>
            </a:r>
            <a:r>
              <a:rPr sz="1800" spc="-80" dirty="0">
                <a:latin typeface="Arial"/>
                <a:cs typeface="Arial"/>
              </a:rPr>
              <a:t>físico </a:t>
            </a:r>
            <a:r>
              <a:rPr sz="1800" spc="-150" dirty="0">
                <a:latin typeface="Arial"/>
                <a:cs typeface="Arial"/>
              </a:rPr>
              <a:t>es </a:t>
            </a:r>
            <a:r>
              <a:rPr sz="1800" spc="-65" dirty="0">
                <a:latin typeface="Arial"/>
                <a:cs typeface="Arial"/>
              </a:rPr>
              <a:t>la entrada, </a:t>
            </a:r>
            <a:r>
              <a:rPr sz="1800" spc="-50" dirty="0">
                <a:latin typeface="Arial"/>
                <a:cs typeface="Arial"/>
              </a:rPr>
              <a:t>el </a:t>
            </a:r>
            <a:r>
              <a:rPr sz="1800" spc="-90" dirty="0">
                <a:latin typeface="Arial"/>
                <a:cs typeface="Arial"/>
              </a:rPr>
              <a:t>proceso </a:t>
            </a:r>
            <a:r>
              <a:rPr sz="1800" spc="-85" dirty="0">
                <a:latin typeface="Arial"/>
                <a:cs typeface="Arial"/>
              </a:rPr>
              <a:t>y </a:t>
            </a:r>
            <a:r>
              <a:rPr sz="1800" spc="-65" dirty="0">
                <a:latin typeface="Arial"/>
                <a:cs typeface="Arial"/>
              </a:rPr>
              <a:t>la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salida.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79"/>
    </mc:Choice>
    <mc:Fallback xmlns="">
      <p:transition spd="slow" advTm="4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88023"/>
            <a:ext cx="8915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155" dirty="0"/>
              <a:t>Conceptos relacionados con sistemas</a:t>
            </a:r>
            <a:endParaRPr spc="-170" dirty="0"/>
          </a:p>
        </p:txBody>
      </p:sp>
      <p:sp>
        <p:nvSpPr>
          <p:cNvPr id="3" name="object 3"/>
          <p:cNvSpPr txBox="1"/>
          <p:nvPr/>
        </p:nvSpPr>
        <p:spPr>
          <a:xfrm>
            <a:off x="144388" y="1026219"/>
            <a:ext cx="8554720" cy="130683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marR="5080" indent="-342900">
              <a:lnSpc>
                <a:spcPts val="324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b="1" spc="-220" dirty="0">
                <a:latin typeface="Arial"/>
                <a:cs typeface="Arial"/>
              </a:rPr>
              <a:t>Entorno ó </a:t>
            </a:r>
            <a:r>
              <a:rPr sz="3000" b="1" spc="-114" dirty="0">
                <a:latin typeface="Arial"/>
                <a:cs typeface="Arial"/>
              </a:rPr>
              <a:t>Medio </a:t>
            </a:r>
            <a:r>
              <a:rPr sz="3000" b="1" spc="-160" dirty="0">
                <a:latin typeface="Arial"/>
                <a:cs typeface="Arial"/>
              </a:rPr>
              <a:t>Ambiente</a:t>
            </a:r>
            <a:r>
              <a:rPr sz="3000" spc="-160" dirty="0">
                <a:latin typeface="Arial"/>
                <a:cs typeface="Arial"/>
              </a:rPr>
              <a:t>: </a:t>
            </a:r>
            <a:r>
              <a:rPr sz="3000" spc="-229" dirty="0">
                <a:latin typeface="Arial"/>
                <a:cs typeface="Arial"/>
              </a:rPr>
              <a:t>Todo </a:t>
            </a:r>
            <a:r>
              <a:rPr sz="3000" spc="-155" dirty="0">
                <a:latin typeface="Arial"/>
                <a:cs typeface="Arial"/>
              </a:rPr>
              <a:t>sistema </a:t>
            </a:r>
            <a:r>
              <a:rPr sz="3000" spc="-250" dirty="0">
                <a:latin typeface="Arial"/>
                <a:cs typeface="Arial"/>
              </a:rPr>
              <a:t>se  </a:t>
            </a:r>
            <a:r>
              <a:rPr sz="3000" spc="-110" dirty="0">
                <a:latin typeface="Arial"/>
                <a:cs typeface="Arial"/>
              </a:rPr>
              <a:t>desarrolla </a:t>
            </a:r>
            <a:r>
              <a:rPr sz="3000" spc="-135" dirty="0" err="1">
                <a:latin typeface="Arial"/>
                <a:cs typeface="Arial"/>
              </a:rPr>
              <a:t>en</a:t>
            </a:r>
            <a:r>
              <a:rPr sz="3000" spc="-135" dirty="0">
                <a:latin typeface="Arial"/>
                <a:cs typeface="Arial"/>
              </a:rPr>
              <a:t> </a:t>
            </a:r>
            <a:r>
              <a:rPr sz="3000" spc="-95" dirty="0">
                <a:latin typeface="Arial"/>
                <a:cs typeface="Arial"/>
              </a:rPr>
              <a:t>u</a:t>
            </a:r>
            <a:r>
              <a:rPr lang="es-AR" sz="3000" spc="-95" dirty="0">
                <a:latin typeface="Arial"/>
                <a:cs typeface="Arial"/>
              </a:rPr>
              <a:t>n </a:t>
            </a:r>
            <a:r>
              <a:rPr lang="es-AR" sz="3000" spc="-90" dirty="0">
                <a:latin typeface="Arial"/>
                <a:cs typeface="Arial"/>
              </a:rPr>
              <a:t>medio </a:t>
            </a:r>
            <a:r>
              <a:rPr lang="es-AR" sz="3000" spc="-125" dirty="0">
                <a:latin typeface="Arial"/>
                <a:cs typeface="Arial"/>
              </a:rPr>
              <a:t>que </a:t>
            </a:r>
            <a:r>
              <a:rPr lang="es-AR" sz="3000" spc="-40" dirty="0">
                <a:latin typeface="Arial"/>
                <a:cs typeface="Arial"/>
              </a:rPr>
              <a:t>lo </a:t>
            </a:r>
            <a:r>
              <a:rPr lang="es-AR" sz="3000" spc="-114" dirty="0" err="1">
                <a:latin typeface="Arial"/>
                <a:cs typeface="Arial"/>
              </a:rPr>
              <a:t>rod</a:t>
            </a:r>
            <a:r>
              <a:rPr sz="3000" spc="-114" dirty="0" err="1">
                <a:latin typeface="Arial"/>
                <a:cs typeface="Arial"/>
              </a:rPr>
              <a:t>ea</a:t>
            </a:r>
            <a:r>
              <a:rPr sz="3000" spc="-114" dirty="0">
                <a:latin typeface="Arial"/>
                <a:cs typeface="Arial"/>
              </a:rPr>
              <a:t>, </a:t>
            </a:r>
            <a:r>
              <a:rPr sz="3000" spc="-235" dirty="0">
                <a:latin typeface="Arial"/>
                <a:cs typeface="Arial"/>
              </a:rPr>
              <a:t>a </a:t>
            </a:r>
            <a:r>
              <a:rPr sz="3000" spc="-150" dirty="0">
                <a:latin typeface="Arial"/>
                <a:cs typeface="Arial"/>
              </a:rPr>
              <a:t>éste </a:t>
            </a:r>
            <a:r>
              <a:rPr sz="3000" spc="-90" dirty="0">
                <a:latin typeface="Arial"/>
                <a:cs typeface="Arial"/>
              </a:rPr>
              <a:t>medio</a:t>
            </a:r>
            <a:r>
              <a:rPr sz="3000" spc="-570" dirty="0">
                <a:latin typeface="Arial"/>
                <a:cs typeface="Arial"/>
              </a:rPr>
              <a:t> </a:t>
            </a:r>
            <a:r>
              <a:rPr sz="3000" spc="-260" dirty="0">
                <a:latin typeface="Arial"/>
                <a:cs typeface="Arial"/>
              </a:rPr>
              <a:t>se  </a:t>
            </a:r>
            <a:r>
              <a:rPr sz="3000" spc="-40" dirty="0">
                <a:latin typeface="Arial"/>
                <a:cs typeface="Arial"/>
              </a:rPr>
              <a:t>lo </a:t>
            </a:r>
            <a:r>
              <a:rPr sz="3000" spc="-110" dirty="0">
                <a:latin typeface="Arial"/>
                <a:cs typeface="Arial"/>
              </a:rPr>
              <a:t>llama </a:t>
            </a:r>
            <a:r>
              <a:rPr sz="3000" spc="-55" dirty="0">
                <a:latin typeface="Arial"/>
                <a:cs typeface="Arial"/>
              </a:rPr>
              <a:t>entorno </a:t>
            </a:r>
            <a:r>
              <a:rPr sz="3000" spc="-90" dirty="0">
                <a:latin typeface="Arial"/>
                <a:cs typeface="Arial"/>
              </a:rPr>
              <a:t>o medio</a:t>
            </a:r>
            <a:r>
              <a:rPr sz="3000" spc="-525" dirty="0">
                <a:latin typeface="Arial"/>
                <a:cs typeface="Arial"/>
              </a:rPr>
              <a:t> </a:t>
            </a:r>
            <a:r>
              <a:rPr sz="3000" spc="-90" dirty="0">
                <a:latin typeface="Arial"/>
                <a:cs typeface="Arial"/>
              </a:rPr>
              <a:t>ambiente.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4640833"/>
            <a:ext cx="8634095" cy="1720343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55600" marR="5080" indent="-342900">
              <a:lnSpc>
                <a:spcPct val="90100"/>
              </a:lnSpc>
              <a:spcBef>
                <a:spcPts val="4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b="1" spc="-195" dirty="0" err="1">
                <a:latin typeface="Arial"/>
                <a:cs typeface="Arial"/>
              </a:rPr>
              <a:t>Límite</a:t>
            </a:r>
            <a:r>
              <a:rPr sz="3000" b="1" spc="-195" dirty="0">
                <a:latin typeface="Arial"/>
                <a:cs typeface="Arial"/>
              </a:rPr>
              <a:t> </a:t>
            </a:r>
            <a:r>
              <a:rPr sz="3000" b="1" spc="-220" dirty="0">
                <a:latin typeface="Arial"/>
                <a:cs typeface="Arial"/>
              </a:rPr>
              <a:t>o </a:t>
            </a:r>
            <a:r>
              <a:rPr sz="3000" b="1" spc="-135" dirty="0">
                <a:latin typeface="Arial"/>
                <a:cs typeface="Arial"/>
              </a:rPr>
              <a:t>frontera</a:t>
            </a:r>
            <a:r>
              <a:rPr sz="3000" spc="-135" dirty="0">
                <a:latin typeface="Arial"/>
                <a:cs typeface="Arial"/>
              </a:rPr>
              <a:t>: </a:t>
            </a:r>
            <a:r>
              <a:rPr sz="3000" spc="-254" dirty="0">
                <a:latin typeface="Arial"/>
                <a:cs typeface="Arial"/>
              </a:rPr>
              <a:t>es </a:t>
            </a:r>
            <a:r>
              <a:rPr sz="3000" spc="-110" dirty="0">
                <a:latin typeface="Arial"/>
                <a:cs typeface="Arial"/>
              </a:rPr>
              <a:t>la </a:t>
            </a:r>
            <a:r>
              <a:rPr sz="3000" spc="-130" dirty="0">
                <a:latin typeface="Arial"/>
                <a:cs typeface="Arial"/>
              </a:rPr>
              <a:t>línea </a:t>
            </a:r>
            <a:r>
              <a:rPr sz="3000" spc="-125" dirty="0">
                <a:latin typeface="Arial"/>
                <a:cs typeface="Arial"/>
              </a:rPr>
              <a:t>que </a:t>
            </a:r>
            <a:r>
              <a:rPr sz="3000" spc="-185" dirty="0">
                <a:latin typeface="Arial"/>
                <a:cs typeface="Arial"/>
              </a:rPr>
              <a:t>separa </a:t>
            </a:r>
            <a:r>
              <a:rPr sz="3000" spc="-80" dirty="0">
                <a:latin typeface="Arial"/>
                <a:cs typeface="Arial"/>
              </a:rPr>
              <a:t>el </a:t>
            </a:r>
            <a:r>
              <a:rPr sz="3000" spc="-155" dirty="0">
                <a:latin typeface="Arial"/>
                <a:cs typeface="Arial"/>
              </a:rPr>
              <a:t>sistema  </a:t>
            </a:r>
            <a:r>
              <a:rPr sz="3000" spc="-120" dirty="0">
                <a:latin typeface="Arial"/>
                <a:cs typeface="Arial"/>
              </a:rPr>
              <a:t>(que </a:t>
            </a:r>
            <a:r>
              <a:rPr sz="3000" spc="-70" dirty="0">
                <a:latin typeface="Arial"/>
                <a:cs typeface="Arial"/>
              </a:rPr>
              <a:t>defino)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215" dirty="0">
                <a:latin typeface="Arial"/>
                <a:cs typeface="Arial"/>
              </a:rPr>
              <a:t>su </a:t>
            </a:r>
            <a:r>
              <a:rPr sz="3000" spc="-60" dirty="0">
                <a:latin typeface="Arial"/>
                <a:cs typeface="Arial"/>
              </a:rPr>
              <a:t>entorno. </a:t>
            </a:r>
            <a:r>
              <a:rPr sz="3000" spc="-254" dirty="0">
                <a:latin typeface="Arial"/>
                <a:cs typeface="Arial"/>
              </a:rPr>
              <a:t>Esta </a:t>
            </a:r>
            <a:r>
              <a:rPr sz="3000" spc="-130" dirty="0">
                <a:latin typeface="Arial"/>
                <a:cs typeface="Arial"/>
              </a:rPr>
              <a:t>línea </a:t>
            </a:r>
            <a:r>
              <a:rPr sz="3000" spc="-125" dirty="0">
                <a:latin typeface="Arial"/>
                <a:cs typeface="Arial"/>
              </a:rPr>
              <a:t>puede </a:t>
            </a:r>
            <a:r>
              <a:rPr sz="3000" spc="-155" dirty="0">
                <a:latin typeface="Arial"/>
                <a:cs typeface="Arial"/>
              </a:rPr>
              <a:t>ser</a:t>
            </a:r>
            <a:r>
              <a:rPr sz="3000" spc="-450" dirty="0">
                <a:latin typeface="Arial"/>
                <a:cs typeface="Arial"/>
              </a:rPr>
              <a:t> </a:t>
            </a:r>
            <a:r>
              <a:rPr sz="3000" spc="-150" dirty="0">
                <a:latin typeface="Arial"/>
                <a:cs typeface="Arial"/>
              </a:rPr>
              <a:t>física  </a:t>
            </a:r>
            <a:r>
              <a:rPr sz="3000" spc="-105" dirty="0">
                <a:latin typeface="Arial"/>
                <a:cs typeface="Arial"/>
              </a:rPr>
              <a:t>(visible) </a:t>
            </a:r>
            <a:r>
              <a:rPr sz="3000" spc="-90" dirty="0">
                <a:latin typeface="Arial"/>
                <a:cs typeface="Arial"/>
              </a:rPr>
              <a:t>o </a:t>
            </a:r>
            <a:r>
              <a:rPr sz="3000" spc="-105" dirty="0">
                <a:latin typeface="Arial"/>
                <a:cs typeface="Arial"/>
              </a:rPr>
              <a:t>imaginaria </a:t>
            </a:r>
            <a:r>
              <a:rPr sz="3000" spc="-135" dirty="0">
                <a:latin typeface="Arial"/>
                <a:cs typeface="Arial"/>
              </a:rPr>
              <a:t>(estableciéndose </a:t>
            </a:r>
            <a:r>
              <a:rPr sz="3000" spc="-160" dirty="0">
                <a:latin typeface="Arial"/>
                <a:cs typeface="Arial"/>
              </a:rPr>
              <a:t>hasta </a:t>
            </a:r>
            <a:r>
              <a:rPr sz="3000" spc="-110" dirty="0">
                <a:latin typeface="Arial"/>
                <a:cs typeface="Arial"/>
              </a:rPr>
              <a:t>donde  </a:t>
            </a:r>
            <a:r>
              <a:rPr sz="3000" spc="-140" dirty="0">
                <a:latin typeface="Arial"/>
                <a:cs typeface="Arial"/>
              </a:rPr>
              <a:t>llega </a:t>
            </a:r>
            <a:r>
              <a:rPr sz="3000" spc="-80" dirty="0">
                <a:latin typeface="Arial"/>
                <a:cs typeface="Arial"/>
              </a:rPr>
              <a:t>el</a:t>
            </a:r>
            <a:r>
              <a:rPr sz="3000" spc="-215" dirty="0">
                <a:latin typeface="Arial"/>
                <a:cs typeface="Arial"/>
              </a:rPr>
              <a:t> </a:t>
            </a:r>
            <a:r>
              <a:rPr sz="3000" spc="-140" dirty="0">
                <a:latin typeface="Arial"/>
                <a:cs typeface="Arial"/>
              </a:rPr>
              <a:t>sistema.)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0" y="2336545"/>
            <a:ext cx="5521559" cy="2304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45"/>
    </mc:Choice>
    <mc:Fallback xmlns="">
      <p:transition spd="slow" advTm="38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3410" y="1108458"/>
            <a:ext cx="4526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 err="1"/>
              <a:t>Límites</a:t>
            </a:r>
            <a:endParaRPr spc="-215" dirty="0"/>
          </a:p>
        </p:txBody>
      </p:sp>
      <p:sp>
        <p:nvSpPr>
          <p:cNvPr id="3" name="object 3"/>
          <p:cNvSpPr/>
          <p:nvPr/>
        </p:nvSpPr>
        <p:spPr>
          <a:xfrm>
            <a:off x="589787" y="2185416"/>
            <a:ext cx="2107692" cy="2944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3252" y="3936490"/>
            <a:ext cx="3182112" cy="2921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52194" y="3965575"/>
            <a:ext cx="1294765" cy="173545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400" b="1" spc="-185" dirty="0">
                <a:latin typeface="Arial"/>
                <a:cs typeface="Arial"/>
              </a:rPr>
              <a:t>Humano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Char char="•"/>
              <a:tabLst>
                <a:tab pos="241300" algn="l"/>
              </a:tabLst>
            </a:pPr>
            <a:r>
              <a:rPr sz="2400" spc="-114" dirty="0">
                <a:latin typeface="Arial"/>
                <a:cs typeface="Arial"/>
              </a:rPr>
              <a:t>Piel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Char char="•"/>
              <a:tabLst>
                <a:tab pos="241300" algn="l"/>
              </a:tabLst>
            </a:pPr>
            <a:r>
              <a:rPr sz="2400" spc="-150" dirty="0">
                <a:latin typeface="Arial"/>
                <a:cs typeface="Arial"/>
              </a:rPr>
              <a:t>Cabellos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har char="•"/>
              <a:tabLst>
                <a:tab pos="241300" algn="l"/>
              </a:tabLst>
            </a:pPr>
            <a:r>
              <a:rPr sz="2400" spc="-185" dirty="0">
                <a:latin typeface="Arial"/>
                <a:cs typeface="Arial"/>
              </a:rPr>
              <a:t>Uñas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51859" y="3264408"/>
            <a:ext cx="804672" cy="781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1184" y="2185416"/>
            <a:ext cx="3195827" cy="2944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1535" y="3936490"/>
            <a:ext cx="3177540" cy="29215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25465" y="3953042"/>
            <a:ext cx="1946275" cy="156781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800" b="1" spc="-175" dirty="0">
                <a:latin typeface="Arial"/>
                <a:cs typeface="Arial"/>
              </a:rPr>
              <a:t>Automóvil</a:t>
            </a:r>
            <a:endParaRPr sz="28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925"/>
              </a:spcBef>
              <a:buChar char="•"/>
              <a:tabLst>
                <a:tab pos="299720" algn="l"/>
              </a:tabLst>
            </a:pPr>
            <a:r>
              <a:rPr sz="2800" spc="-165" dirty="0">
                <a:latin typeface="Arial"/>
                <a:cs typeface="Arial"/>
              </a:rPr>
              <a:t>Carrocerías</a:t>
            </a:r>
            <a:endParaRPr sz="28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220"/>
              </a:spcBef>
              <a:buChar char="•"/>
              <a:tabLst>
                <a:tab pos="299720" algn="l"/>
              </a:tabLst>
            </a:pPr>
            <a:r>
              <a:rPr sz="2800" spc="-160" dirty="0">
                <a:latin typeface="Arial"/>
                <a:cs typeface="Arial"/>
              </a:rPr>
              <a:t>Llantas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E2040D65-3644-4F5A-A04E-31C0750D4AB7}"/>
              </a:ext>
            </a:extLst>
          </p:cNvPr>
          <p:cNvSpPr txBox="1">
            <a:spLocks/>
          </p:cNvSpPr>
          <p:nvPr/>
        </p:nvSpPr>
        <p:spPr>
          <a:xfrm>
            <a:off x="228600" y="188023"/>
            <a:ext cx="8915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ES" kern="0" spc="-155"/>
              <a:t>Conceptos relacionados con sistemas</a:t>
            </a:r>
            <a:endParaRPr lang="es-ES" kern="0" spc="-170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20"/>
    </mc:Choice>
    <mc:Fallback xmlns="">
      <p:transition spd="slow" advTm="31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3410" y="1108458"/>
            <a:ext cx="4526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215" dirty="0"/>
              <a:t>Sinergia</a:t>
            </a:r>
            <a:endParaRPr spc="-215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E2040D65-3644-4F5A-A04E-31C0750D4AB7}"/>
              </a:ext>
            </a:extLst>
          </p:cNvPr>
          <p:cNvSpPr txBox="1">
            <a:spLocks/>
          </p:cNvSpPr>
          <p:nvPr/>
        </p:nvSpPr>
        <p:spPr>
          <a:xfrm>
            <a:off x="228600" y="188023"/>
            <a:ext cx="8915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ES" kern="0" spc="-155"/>
              <a:t>Conceptos relacionados con sistemas</a:t>
            </a:r>
            <a:endParaRPr lang="es-ES" kern="0" spc="-17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FDA0E3-B231-4925-AF65-3D6889E92BE1}"/>
              </a:ext>
            </a:extLst>
          </p:cNvPr>
          <p:cNvSpPr txBox="1"/>
          <p:nvPr/>
        </p:nvSpPr>
        <p:spPr>
          <a:xfrm>
            <a:off x="1143000" y="6129095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https://academic.uprm.edu/~eddiem/psic3001/0bf13ce0.jpg</a:t>
            </a:r>
            <a:endParaRPr lang="es-AR" dirty="0"/>
          </a:p>
        </p:txBody>
      </p:sp>
      <p:pic>
        <p:nvPicPr>
          <p:cNvPr id="3076" name="Picture 4" descr="Resultado de imagen de el todo es mas que la suma de las partes">
            <a:extLst>
              <a:ext uri="{FF2B5EF4-FFF2-40B4-BE49-F238E27FC236}">
                <a16:creationId xmlns:a16="http://schemas.microsoft.com/office/drawing/2014/main" id="{DBD84438-67B5-4FF6-A45C-B7CB978B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61384"/>
            <a:ext cx="3352800" cy="251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75E9DA0-3124-4E19-B646-79EDB25F9708}"/>
              </a:ext>
            </a:extLst>
          </p:cNvPr>
          <p:cNvSpPr txBox="1"/>
          <p:nvPr/>
        </p:nvSpPr>
        <p:spPr>
          <a:xfrm>
            <a:off x="1371600" y="203492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todo es más que la suma de las partes</a:t>
            </a:r>
            <a:endParaRPr lang="es-AR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1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86"/>
    </mc:Choice>
    <mc:Fallback xmlns="">
      <p:transition spd="slow" advTm="52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3410" y="1108458"/>
            <a:ext cx="4526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215" dirty="0"/>
              <a:t>Emergencia</a:t>
            </a:r>
            <a:endParaRPr spc="-215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E2040D65-3644-4F5A-A04E-31C0750D4AB7}"/>
              </a:ext>
            </a:extLst>
          </p:cNvPr>
          <p:cNvSpPr txBox="1">
            <a:spLocks/>
          </p:cNvSpPr>
          <p:nvPr/>
        </p:nvSpPr>
        <p:spPr>
          <a:xfrm>
            <a:off x="228600" y="188023"/>
            <a:ext cx="8915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ES" kern="0" spc="-155"/>
              <a:t>Conceptos relacionados con sistemas</a:t>
            </a:r>
            <a:endParaRPr lang="es-ES" kern="0" spc="-170" dirty="0"/>
          </a:p>
        </p:txBody>
      </p:sp>
      <p:pic>
        <p:nvPicPr>
          <p:cNvPr id="5122" name="Picture 2" descr="Resultado de imagen de ecosistemas terrestres">
            <a:extLst>
              <a:ext uri="{FF2B5EF4-FFF2-40B4-BE49-F238E27FC236}">
                <a16:creationId xmlns:a16="http://schemas.microsoft.com/office/drawing/2014/main" id="{268FAE08-4E2D-46F9-9E13-C0B9CC16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67" y="2344666"/>
            <a:ext cx="3581400" cy="216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AACE28-2A7B-4B20-BE3E-9D61448BC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707621"/>
            <a:ext cx="3124200" cy="20838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23B818B-1166-4438-8CA0-4D0EC15DFED6}"/>
              </a:ext>
            </a:extLst>
          </p:cNvPr>
          <p:cNvSpPr txBox="1"/>
          <p:nvPr/>
        </p:nvSpPr>
        <p:spPr>
          <a:xfrm>
            <a:off x="4572000" y="2590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Ecosistema terrestre</a:t>
            </a: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9A38C3-184B-418B-8BBC-466F9BB9A37D}"/>
              </a:ext>
            </a:extLst>
          </p:cNvPr>
          <p:cNvSpPr txBox="1"/>
          <p:nvPr/>
        </p:nvSpPr>
        <p:spPr>
          <a:xfrm>
            <a:off x="1752600" y="574954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Subsistema</a:t>
            </a:r>
            <a:endParaRPr lang="es-AR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9BFE320-FF65-4DD0-8EA9-36DC990E5BEE}"/>
              </a:ext>
            </a:extLst>
          </p:cNvPr>
          <p:cNvSpPr/>
          <p:nvPr/>
        </p:nvSpPr>
        <p:spPr>
          <a:xfrm>
            <a:off x="2940148" y="3492068"/>
            <a:ext cx="2785986" cy="1561513"/>
          </a:xfrm>
          <a:custGeom>
            <a:avLst/>
            <a:gdLst>
              <a:gd name="connsiteX0" fmla="*/ 0 w 2785986"/>
              <a:gd name="connsiteY0" fmla="*/ 0 h 1561513"/>
              <a:gd name="connsiteX1" fmla="*/ 2686929 w 2785986"/>
              <a:gd name="connsiteY1" fmla="*/ 1069144 h 1561513"/>
              <a:gd name="connsiteX2" fmla="*/ 2250830 w 2785986"/>
              <a:gd name="connsiteY2" fmla="*/ 1561513 h 1561513"/>
              <a:gd name="connsiteX3" fmla="*/ 2250830 w 2785986"/>
              <a:gd name="connsiteY3" fmla="*/ 1561513 h 156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986" h="1561513">
                <a:moveTo>
                  <a:pt x="0" y="0"/>
                </a:moveTo>
                <a:cubicBezTo>
                  <a:pt x="1155895" y="404446"/>
                  <a:pt x="2311791" y="808892"/>
                  <a:pt x="2686929" y="1069144"/>
                </a:cubicBezTo>
                <a:cubicBezTo>
                  <a:pt x="3062067" y="1329396"/>
                  <a:pt x="2250830" y="1561513"/>
                  <a:pt x="2250830" y="1561513"/>
                </a:cubicBezTo>
                <a:lnTo>
                  <a:pt x="2250830" y="156151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9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2"/>
    </mc:Choice>
    <mc:Fallback xmlns="">
      <p:transition spd="slow" advTm="29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6414" y="188023"/>
            <a:ext cx="28873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425" dirty="0">
                <a:latin typeface="Arial"/>
                <a:cs typeface="Arial"/>
              </a:rPr>
              <a:t>Subsistemas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69327"/>
            <a:ext cx="7966709" cy="480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8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300" dirty="0">
                <a:latin typeface="Arial"/>
                <a:cs typeface="Arial"/>
              </a:rPr>
              <a:t>Los </a:t>
            </a:r>
            <a:r>
              <a:rPr sz="3200" spc="-180" dirty="0">
                <a:latin typeface="Arial"/>
                <a:cs typeface="Arial"/>
              </a:rPr>
              <a:t>sistemas </a:t>
            </a:r>
            <a:r>
              <a:rPr sz="3200" spc="-185" dirty="0">
                <a:latin typeface="Arial"/>
                <a:cs typeface="Arial"/>
              </a:rPr>
              <a:t>son </a:t>
            </a:r>
            <a:r>
              <a:rPr sz="3200" spc="-114" dirty="0">
                <a:latin typeface="Arial"/>
                <a:cs typeface="Arial"/>
              </a:rPr>
              <a:t>jerárquicos </a:t>
            </a:r>
            <a:r>
              <a:rPr sz="3200" spc="-145" dirty="0">
                <a:latin typeface="Arial"/>
                <a:cs typeface="Arial"/>
              </a:rPr>
              <a:t>en </a:t>
            </a:r>
            <a:r>
              <a:rPr sz="3200" spc="-85" dirty="0">
                <a:latin typeface="Arial"/>
                <a:cs typeface="Arial"/>
              </a:rPr>
              <a:t>el </a:t>
            </a:r>
            <a:r>
              <a:rPr sz="3200" spc="-90" dirty="0">
                <a:latin typeface="Arial"/>
                <a:cs typeface="Arial"/>
              </a:rPr>
              <a:t>sentido</a:t>
            </a:r>
            <a:r>
              <a:rPr sz="3200" spc="-315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de  </a:t>
            </a:r>
            <a:r>
              <a:rPr sz="3200" spc="-135" dirty="0">
                <a:latin typeface="Arial"/>
                <a:cs typeface="Arial"/>
              </a:rPr>
              <a:t>que </a:t>
            </a:r>
            <a:r>
              <a:rPr sz="3200" spc="-114" dirty="0">
                <a:latin typeface="Arial"/>
                <a:cs typeface="Arial"/>
              </a:rPr>
              <a:t>incluyen </a:t>
            </a:r>
            <a:r>
              <a:rPr sz="3200" spc="-75" dirty="0">
                <a:latin typeface="Arial"/>
                <a:cs typeface="Arial"/>
              </a:rPr>
              <a:t>otros</a:t>
            </a:r>
            <a:r>
              <a:rPr sz="3200" spc="-270" dirty="0">
                <a:latin typeface="Arial"/>
                <a:cs typeface="Arial"/>
              </a:rPr>
              <a:t> </a:t>
            </a:r>
            <a:r>
              <a:rPr sz="3200" spc="-170" dirty="0">
                <a:latin typeface="Arial"/>
                <a:cs typeface="Arial"/>
              </a:rPr>
              <a:t>sistemas.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marL="355600" marR="35687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200" spc="-254" dirty="0">
                <a:latin typeface="Arial"/>
                <a:cs typeface="Arial"/>
              </a:rPr>
              <a:t>Estos </a:t>
            </a:r>
            <a:r>
              <a:rPr sz="3200" spc="-75" dirty="0">
                <a:latin typeface="Arial"/>
                <a:cs typeface="Arial"/>
              </a:rPr>
              <a:t>otros </a:t>
            </a:r>
            <a:r>
              <a:rPr sz="3200" spc="-180" dirty="0">
                <a:latin typeface="Arial"/>
                <a:cs typeface="Arial"/>
              </a:rPr>
              <a:t>sistemas </a:t>
            </a:r>
            <a:r>
              <a:rPr sz="3200" spc="-270" dirty="0">
                <a:latin typeface="Arial"/>
                <a:cs typeface="Arial"/>
              </a:rPr>
              <a:t>se </a:t>
            </a:r>
            <a:r>
              <a:rPr sz="3200" spc="-120" dirty="0">
                <a:latin typeface="Arial"/>
                <a:cs typeface="Arial"/>
              </a:rPr>
              <a:t>denominan  </a:t>
            </a:r>
            <a:r>
              <a:rPr sz="3200" b="1" i="1" spc="-310" dirty="0">
                <a:latin typeface="Arial"/>
                <a:cs typeface="Arial"/>
              </a:rPr>
              <a:t>subsistemas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270" dirty="0">
                <a:latin typeface="Arial"/>
                <a:cs typeface="Arial"/>
              </a:rPr>
              <a:t>se </a:t>
            </a:r>
            <a:r>
              <a:rPr sz="3200" spc="-135" dirty="0">
                <a:latin typeface="Arial"/>
                <a:cs typeface="Arial"/>
              </a:rPr>
              <a:t>pueden </a:t>
            </a:r>
            <a:r>
              <a:rPr sz="3200" spc="-100" dirty="0">
                <a:latin typeface="Arial"/>
                <a:cs typeface="Arial"/>
              </a:rPr>
              <a:t>operar </a:t>
            </a:r>
            <a:r>
              <a:rPr sz="3200" spc="-50" dirty="0">
                <a:latin typeface="Arial"/>
                <a:cs typeface="Arial"/>
              </a:rPr>
              <a:t>por </a:t>
            </a:r>
            <a:r>
              <a:rPr sz="3200" spc="-250" dirty="0">
                <a:latin typeface="Arial"/>
                <a:cs typeface="Arial"/>
              </a:rPr>
              <a:t>sí </a:t>
            </a:r>
            <a:r>
              <a:rPr sz="3200" spc="-180" dirty="0">
                <a:latin typeface="Arial"/>
                <a:cs typeface="Arial"/>
              </a:rPr>
              <a:t>solos  </a:t>
            </a:r>
            <a:r>
              <a:rPr sz="3200" spc="-145" dirty="0">
                <a:latin typeface="Arial"/>
                <a:cs typeface="Arial"/>
              </a:rPr>
              <a:t>como </a:t>
            </a:r>
            <a:r>
              <a:rPr sz="3200" spc="-185" dirty="0">
                <a:latin typeface="Arial"/>
                <a:cs typeface="Arial"/>
              </a:rPr>
              <a:t>sistemas</a:t>
            </a:r>
            <a:r>
              <a:rPr sz="3200" spc="-240" dirty="0">
                <a:latin typeface="Arial"/>
                <a:cs typeface="Arial"/>
              </a:rPr>
              <a:t> </a:t>
            </a:r>
            <a:r>
              <a:rPr sz="3200" spc="-110" dirty="0">
                <a:latin typeface="Arial"/>
                <a:cs typeface="Arial"/>
              </a:rPr>
              <a:t>independientes.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200" spc="-380" dirty="0">
                <a:latin typeface="Arial"/>
                <a:cs typeface="Arial"/>
              </a:rPr>
              <a:t>Su </a:t>
            </a:r>
            <a:r>
              <a:rPr sz="3200" spc="-80" dirty="0">
                <a:latin typeface="Arial"/>
                <a:cs typeface="Arial"/>
              </a:rPr>
              <a:t>comportamiento </a:t>
            </a:r>
            <a:r>
              <a:rPr sz="3200" spc="-145" dirty="0">
                <a:latin typeface="Arial"/>
                <a:cs typeface="Arial"/>
              </a:rPr>
              <a:t>en </a:t>
            </a:r>
            <a:r>
              <a:rPr sz="3200" spc="-105" dirty="0">
                <a:latin typeface="Arial"/>
                <a:cs typeface="Arial"/>
              </a:rPr>
              <a:t>un </a:t>
            </a:r>
            <a:r>
              <a:rPr sz="3200" spc="-160" dirty="0">
                <a:latin typeface="Arial"/>
                <a:cs typeface="Arial"/>
              </a:rPr>
              <a:t>sistema </a:t>
            </a:r>
            <a:r>
              <a:rPr sz="3200" spc="-65" dirty="0">
                <a:latin typeface="Arial"/>
                <a:cs typeface="Arial"/>
              </a:rPr>
              <a:t>particular  </a:t>
            </a:r>
            <a:r>
              <a:rPr sz="3200" spc="-140" dirty="0">
                <a:latin typeface="Arial"/>
                <a:cs typeface="Arial"/>
              </a:rPr>
              <a:t>depende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105" dirty="0">
                <a:latin typeface="Arial"/>
                <a:cs typeface="Arial"/>
              </a:rPr>
              <a:t>relación </a:t>
            </a:r>
            <a:r>
              <a:rPr sz="3200" spc="-155" dirty="0">
                <a:latin typeface="Arial"/>
                <a:cs typeface="Arial"/>
              </a:rPr>
              <a:t>con </a:t>
            </a:r>
            <a:r>
              <a:rPr sz="3200" spc="-75" dirty="0">
                <a:latin typeface="Arial"/>
                <a:cs typeface="Arial"/>
              </a:rPr>
              <a:t>otros</a:t>
            </a:r>
            <a:r>
              <a:rPr sz="3200" spc="-370" dirty="0">
                <a:latin typeface="Arial"/>
                <a:cs typeface="Arial"/>
              </a:rPr>
              <a:t> </a:t>
            </a:r>
            <a:r>
              <a:rPr sz="3200" spc="-180" dirty="0">
                <a:latin typeface="Arial"/>
                <a:cs typeface="Arial"/>
              </a:rPr>
              <a:t>subsistemas.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24"/>
    </mc:Choice>
    <mc:Fallback xmlns="">
      <p:transition spd="slow" advTm="60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9689" y="0"/>
            <a:ext cx="39446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440" dirty="0">
                <a:latin typeface="Arial"/>
                <a:cs typeface="Arial"/>
              </a:rPr>
              <a:t>Clases </a:t>
            </a:r>
            <a:r>
              <a:rPr sz="4000" b="1" spc="-254" dirty="0">
                <a:latin typeface="Arial"/>
                <a:cs typeface="Arial"/>
              </a:rPr>
              <a:t>de</a:t>
            </a:r>
            <a:r>
              <a:rPr sz="4000" b="1" spc="-85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Sistemas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5205" y="614298"/>
          <a:ext cx="8136890" cy="6047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b="1" spc="-245" dirty="0">
                          <a:latin typeface="Arial"/>
                          <a:cs typeface="Arial"/>
                        </a:rPr>
                        <a:t>Físico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2065" algn="ctr">
                        <a:lnSpc>
                          <a:spcPts val="2880"/>
                        </a:lnSpc>
                        <a:spcBef>
                          <a:spcPts val="5"/>
                        </a:spcBef>
                      </a:pPr>
                      <a:r>
                        <a:rPr sz="2400" b="1" spc="-204" dirty="0">
                          <a:latin typeface="Arial"/>
                          <a:cs typeface="Arial"/>
                        </a:rPr>
                        <a:t>Ej: </a:t>
                      </a:r>
                      <a:r>
                        <a:rPr sz="2400" b="1" spc="-170" dirty="0">
                          <a:latin typeface="Arial"/>
                          <a:cs typeface="Arial"/>
                        </a:rPr>
                        <a:t>Computadora,</a:t>
                      </a:r>
                      <a:r>
                        <a:rPr sz="24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35" dirty="0">
                          <a:latin typeface="Arial"/>
                          <a:cs typeface="Arial"/>
                        </a:rPr>
                        <a:t>animal,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2400" b="1" spc="-120" dirty="0">
                          <a:latin typeface="Arial"/>
                          <a:cs typeface="Arial"/>
                        </a:rPr>
                        <a:t>planta, </a:t>
                      </a:r>
                      <a:r>
                        <a:rPr sz="2400" b="1" spc="-190" dirty="0">
                          <a:latin typeface="Arial"/>
                          <a:cs typeface="Arial"/>
                        </a:rPr>
                        <a:t>sistema</a:t>
                      </a:r>
                      <a:r>
                        <a:rPr sz="24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70" dirty="0">
                          <a:latin typeface="Arial"/>
                          <a:cs typeface="Arial"/>
                        </a:rPr>
                        <a:t>educativo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b="1" spc="-180" dirty="0">
                          <a:latin typeface="Arial"/>
                          <a:cs typeface="Arial"/>
                        </a:rPr>
                        <a:t>Abstracto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461645" algn="l"/>
                        </a:tabLst>
                      </a:pPr>
                      <a:r>
                        <a:rPr sz="2400" b="1" spc="-204" dirty="0">
                          <a:latin typeface="Arial"/>
                          <a:cs typeface="Arial"/>
                        </a:rPr>
                        <a:t>Ej:	</a:t>
                      </a:r>
                      <a:r>
                        <a:rPr sz="2400" b="1" spc="-200" dirty="0">
                          <a:latin typeface="Arial"/>
                          <a:cs typeface="Arial"/>
                        </a:rPr>
                        <a:t>Sistema</a:t>
                      </a:r>
                      <a:r>
                        <a:rPr sz="24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70" dirty="0">
                          <a:latin typeface="Arial"/>
                          <a:cs typeface="Arial"/>
                        </a:rPr>
                        <a:t>teológico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205">
                <a:tc>
                  <a:txBody>
                    <a:bodyPr/>
                    <a:lstStyle/>
                    <a:p>
                      <a:pPr marL="97790" marR="29337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340" dirty="0">
                          <a:latin typeface="Arial"/>
                          <a:cs typeface="Arial"/>
                        </a:rPr>
                        <a:t>Es </a:t>
                      </a:r>
                      <a:r>
                        <a:rPr sz="2000" b="1" spc="-150" dirty="0">
                          <a:latin typeface="Arial"/>
                          <a:cs typeface="Arial"/>
                        </a:rPr>
                        <a:t>un </a:t>
                      </a:r>
                      <a:r>
                        <a:rPr sz="2000" b="1" spc="-135" dirty="0">
                          <a:latin typeface="Arial"/>
                          <a:cs typeface="Arial"/>
                        </a:rPr>
                        <a:t>conjunto </a:t>
                      </a:r>
                      <a:r>
                        <a:rPr sz="2000" b="1" spc="-114" dirty="0">
                          <a:latin typeface="Arial"/>
                          <a:cs typeface="Arial"/>
                        </a:rPr>
                        <a:t>interrelacionado </a:t>
                      </a:r>
                      <a:r>
                        <a:rPr sz="2000" b="1" spc="-130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2000" b="1" spc="-135" dirty="0">
                          <a:latin typeface="Arial"/>
                          <a:cs typeface="Arial"/>
                        </a:rPr>
                        <a:t>objetos</a:t>
                      </a:r>
                      <a:r>
                        <a:rPr sz="20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55" dirty="0">
                          <a:latin typeface="Arial"/>
                          <a:cs typeface="Arial"/>
                        </a:rPr>
                        <a:t>concretos.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2292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000" b="1" spc="-340" dirty="0">
                          <a:latin typeface="Arial"/>
                          <a:cs typeface="Arial"/>
                        </a:rPr>
                        <a:t>Es </a:t>
                      </a:r>
                      <a:r>
                        <a:rPr sz="2000" b="1" spc="-140" dirty="0">
                          <a:latin typeface="Arial"/>
                          <a:cs typeface="Arial"/>
                        </a:rPr>
                        <a:t>una </a:t>
                      </a:r>
                      <a:r>
                        <a:rPr sz="2000" b="1" spc="-165" dirty="0">
                          <a:latin typeface="Arial"/>
                          <a:cs typeface="Arial"/>
                        </a:rPr>
                        <a:t>disposición </a:t>
                      </a:r>
                      <a:r>
                        <a:rPr sz="2000" b="1" spc="-12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b="1" spc="-130" dirty="0">
                          <a:latin typeface="Arial"/>
                          <a:cs typeface="Arial"/>
                        </a:rPr>
                        <a:t>manera  ordenada </a:t>
                      </a:r>
                      <a:r>
                        <a:rPr sz="2000" b="1" spc="-12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b="1" spc="-165" dirty="0">
                          <a:latin typeface="Arial"/>
                          <a:cs typeface="Arial"/>
                        </a:rPr>
                        <a:t>las </a:t>
                      </a:r>
                      <a:r>
                        <a:rPr sz="2000" b="1" spc="-155" dirty="0">
                          <a:latin typeface="Arial"/>
                          <a:cs typeface="Arial"/>
                        </a:rPr>
                        <a:t>ideas  </a:t>
                      </a:r>
                      <a:r>
                        <a:rPr sz="2000" b="1" spc="-114" dirty="0">
                          <a:latin typeface="Arial"/>
                          <a:cs typeface="Arial"/>
                        </a:rPr>
                        <a:t>interdependientes </a:t>
                      </a:r>
                      <a:r>
                        <a:rPr sz="2000" b="1" spc="-15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2000" b="1" spc="-114" dirty="0">
                          <a:latin typeface="Arial"/>
                          <a:cs typeface="Arial"/>
                        </a:rPr>
                        <a:t>artefactos. </a:t>
                      </a:r>
                      <a:r>
                        <a:rPr sz="2000" b="1" spc="-180" dirty="0">
                          <a:latin typeface="Arial"/>
                          <a:cs typeface="Arial"/>
                        </a:rPr>
                        <a:t>Por  </a:t>
                      </a:r>
                      <a:r>
                        <a:rPr sz="2000" b="1" spc="-105" dirty="0">
                          <a:latin typeface="Arial"/>
                          <a:cs typeface="Arial"/>
                        </a:rPr>
                        <a:t>ejemplo, </a:t>
                      </a:r>
                      <a:r>
                        <a:rPr sz="2000" b="1" spc="-145" dirty="0">
                          <a:latin typeface="Arial"/>
                          <a:cs typeface="Arial"/>
                        </a:rPr>
                        <a:t>un </a:t>
                      </a:r>
                      <a:r>
                        <a:rPr sz="2000" b="1" spc="-160" dirty="0">
                          <a:latin typeface="Arial"/>
                          <a:cs typeface="Arial"/>
                        </a:rPr>
                        <a:t>sistema </a:t>
                      </a:r>
                      <a:r>
                        <a:rPr sz="2000" b="1" spc="-12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b="1" spc="-114" dirty="0">
                          <a:latin typeface="Arial"/>
                          <a:cs typeface="Arial"/>
                        </a:rPr>
                        <a:t>teología </a:t>
                      </a:r>
                      <a:r>
                        <a:rPr sz="2000" b="1" spc="-215" dirty="0">
                          <a:latin typeface="Arial"/>
                          <a:cs typeface="Arial"/>
                        </a:rPr>
                        <a:t>es  </a:t>
                      </a:r>
                      <a:r>
                        <a:rPr sz="2000" b="1" spc="-140" dirty="0">
                          <a:latin typeface="Arial"/>
                          <a:cs typeface="Arial"/>
                        </a:rPr>
                        <a:t>una </a:t>
                      </a:r>
                      <a:r>
                        <a:rPr sz="2000" b="1" spc="-155" dirty="0">
                          <a:latin typeface="Arial"/>
                          <a:cs typeface="Arial"/>
                        </a:rPr>
                        <a:t>organización </a:t>
                      </a:r>
                      <a:r>
                        <a:rPr sz="2000" b="1" spc="-12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b="1" spc="-155" dirty="0">
                          <a:latin typeface="Arial"/>
                          <a:cs typeface="Arial"/>
                        </a:rPr>
                        <a:t>ideas  </a:t>
                      </a:r>
                      <a:r>
                        <a:rPr sz="2000" b="1" spc="-114" dirty="0">
                          <a:latin typeface="Arial"/>
                          <a:cs typeface="Arial"/>
                        </a:rPr>
                        <a:t>interdependientes </a:t>
                      </a:r>
                      <a:r>
                        <a:rPr sz="2000" b="1" spc="-170" dirty="0">
                          <a:latin typeface="Arial"/>
                          <a:cs typeface="Arial"/>
                        </a:rPr>
                        <a:t>acerca </a:t>
                      </a:r>
                      <a:r>
                        <a:rPr sz="2000" b="1" spc="-12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b="1" spc="-180" dirty="0">
                          <a:latin typeface="Arial"/>
                          <a:cs typeface="Arial"/>
                        </a:rPr>
                        <a:t>Dios </a:t>
                      </a:r>
                      <a:r>
                        <a:rPr sz="2000" b="1" spc="-165" dirty="0">
                          <a:latin typeface="Arial"/>
                          <a:cs typeface="Arial"/>
                        </a:rPr>
                        <a:t>y  </a:t>
                      </a:r>
                      <a:r>
                        <a:rPr sz="2000" b="1" spc="-170" dirty="0">
                          <a:latin typeface="Arial"/>
                          <a:cs typeface="Arial"/>
                        </a:rPr>
                        <a:t>las </a:t>
                      </a:r>
                      <a:r>
                        <a:rPr sz="2000" b="1" spc="-145" dirty="0">
                          <a:latin typeface="Arial"/>
                          <a:cs typeface="Arial"/>
                        </a:rPr>
                        <a:t>relaciones </a:t>
                      </a:r>
                      <a:r>
                        <a:rPr sz="2000" b="1" spc="-12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2000" b="1" spc="-175" dirty="0">
                          <a:latin typeface="Arial"/>
                          <a:cs typeface="Arial"/>
                        </a:rPr>
                        <a:t>los </a:t>
                      </a:r>
                      <a:r>
                        <a:rPr sz="2000" b="1" spc="-155" dirty="0">
                          <a:latin typeface="Arial"/>
                          <a:cs typeface="Arial"/>
                        </a:rPr>
                        <a:t>hombres </a:t>
                      </a:r>
                      <a:r>
                        <a:rPr sz="2000" b="1" spc="-195" dirty="0">
                          <a:latin typeface="Arial"/>
                          <a:cs typeface="Arial"/>
                        </a:rPr>
                        <a:t>con  </a:t>
                      </a:r>
                      <a:r>
                        <a:rPr sz="2000" b="1" spc="-150" dirty="0">
                          <a:latin typeface="Arial"/>
                          <a:cs typeface="Arial"/>
                        </a:rPr>
                        <a:t>Dios.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9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331594" y="4576178"/>
            <a:ext cx="1728216" cy="1856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52134" y="4581080"/>
            <a:ext cx="1584197" cy="17785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7"/>
    </mc:Choice>
    <mc:Fallback xmlns="">
      <p:transition spd="slow" advTm="8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250" y="0"/>
            <a:ext cx="758698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5139">
              <a:lnSpc>
                <a:spcPts val="4605"/>
              </a:lnSpc>
              <a:spcBef>
                <a:spcPts val="100"/>
              </a:spcBef>
            </a:pPr>
            <a:r>
              <a:rPr sz="4000" b="1" spc="-440" dirty="0">
                <a:latin typeface="Arial"/>
                <a:cs typeface="Arial"/>
              </a:rPr>
              <a:t>Clases </a:t>
            </a:r>
            <a:r>
              <a:rPr sz="4000" b="1" spc="-254" dirty="0">
                <a:latin typeface="Arial"/>
                <a:cs typeface="Arial"/>
              </a:rPr>
              <a:t>de</a:t>
            </a:r>
            <a:r>
              <a:rPr sz="4000" b="1" spc="-15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Sistemas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ts val="3045"/>
              </a:lnSpc>
            </a:pPr>
            <a:r>
              <a:rPr sz="2700" b="1" spc="-160" dirty="0">
                <a:latin typeface="Arial"/>
                <a:cs typeface="Arial"/>
              </a:rPr>
              <a:t>Criterio: </a:t>
            </a:r>
            <a:r>
              <a:rPr sz="2700" b="1" spc="-290" dirty="0">
                <a:latin typeface="Arial"/>
                <a:cs typeface="Arial"/>
              </a:rPr>
              <a:t>Según </a:t>
            </a:r>
            <a:r>
              <a:rPr sz="2700" b="1" spc="-120" dirty="0">
                <a:latin typeface="Arial"/>
                <a:cs typeface="Arial"/>
              </a:rPr>
              <a:t>el </a:t>
            </a:r>
            <a:r>
              <a:rPr sz="2700" b="1" spc="-170" dirty="0">
                <a:latin typeface="Arial"/>
                <a:cs typeface="Arial"/>
              </a:rPr>
              <a:t>intercambio </a:t>
            </a:r>
            <a:r>
              <a:rPr sz="2700" b="1" spc="-270" dirty="0">
                <a:latin typeface="Arial"/>
                <a:cs typeface="Arial"/>
              </a:rPr>
              <a:t>con </a:t>
            </a:r>
            <a:r>
              <a:rPr sz="2700" b="1" spc="-114" dirty="0">
                <a:latin typeface="Arial"/>
                <a:cs typeface="Arial"/>
              </a:rPr>
              <a:t>el </a:t>
            </a:r>
            <a:r>
              <a:rPr sz="2700" b="1" spc="-175" dirty="0">
                <a:latin typeface="Arial"/>
                <a:cs typeface="Arial"/>
              </a:rPr>
              <a:t>medio</a:t>
            </a:r>
            <a:r>
              <a:rPr sz="2700" b="1" spc="-295" dirty="0">
                <a:latin typeface="Arial"/>
                <a:cs typeface="Arial"/>
              </a:rPr>
              <a:t> </a:t>
            </a:r>
            <a:r>
              <a:rPr sz="2700" b="1" spc="-150" dirty="0">
                <a:latin typeface="Arial"/>
                <a:cs typeface="Arial"/>
              </a:rPr>
              <a:t>ambiente</a:t>
            </a:r>
            <a:endParaRPr sz="27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5205" y="1190371"/>
          <a:ext cx="8136890" cy="5471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808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b="1" spc="-190" dirty="0">
                          <a:latin typeface="Arial"/>
                          <a:cs typeface="Arial"/>
                        </a:rPr>
                        <a:t>Cerrado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spc="-229" dirty="0">
                          <a:latin typeface="Arial"/>
                          <a:cs typeface="Arial"/>
                        </a:rPr>
                        <a:t>Reacción </a:t>
                      </a:r>
                      <a:r>
                        <a:rPr sz="2400" b="1" spc="-180" dirty="0">
                          <a:latin typeface="Arial"/>
                          <a:cs typeface="Arial"/>
                        </a:rPr>
                        <a:t>química </a:t>
                      </a:r>
                      <a:r>
                        <a:rPr sz="2400" b="1" spc="-16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240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85" dirty="0">
                          <a:latin typeface="Arial"/>
                          <a:cs typeface="Arial"/>
                        </a:rPr>
                        <a:t>un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400" b="1" spc="-165" dirty="0">
                          <a:latin typeface="Arial"/>
                          <a:cs typeface="Arial"/>
                        </a:rPr>
                        <a:t>contenedor </a:t>
                      </a:r>
                      <a:r>
                        <a:rPr sz="2400" b="1" spc="-175" dirty="0">
                          <a:latin typeface="Arial"/>
                          <a:cs typeface="Arial"/>
                        </a:rPr>
                        <a:t>sellado </a:t>
                      </a:r>
                      <a:r>
                        <a:rPr sz="2400" b="1" spc="-2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4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80" dirty="0">
                          <a:latin typeface="Arial"/>
                          <a:cs typeface="Arial"/>
                        </a:rPr>
                        <a:t>aislado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b="1" spc="-135" dirty="0">
                          <a:latin typeface="Arial"/>
                          <a:cs typeface="Arial"/>
                        </a:rPr>
                        <a:t>Abierto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spc="-145" dirty="0">
                          <a:latin typeface="Arial"/>
                          <a:cs typeface="Arial"/>
                        </a:rPr>
                        <a:t>Maquinas, </a:t>
                      </a:r>
                      <a:r>
                        <a:rPr sz="2400" b="1" spc="-215" dirty="0">
                          <a:latin typeface="Arial"/>
                          <a:cs typeface="Arial"/>
                        </a:rPr>
                        <a:t>sistemas</a:t>
                      </a:r>
                      <a:r>
                        <a:rPr sz="2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60" dirty="0">
                          <a:latin typeface="Arial"/>
                          <a:cs typeface="Arial"/>
                        </a:rPr>
                        <a:t>de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2400" b="1" spc="-150" dirty="0">
                          <a:latin typeface="Arial"/>
                          <a:cs typeface="Arial"/>
                        </a:rPr>
                        <a:t>información,</a:t>
                      </a:r>
                      <a:r>
                        <a:rPr sz="2400" b="1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50" dirty="0">
                          <a:latin typeface="Arial"/>
                          <a:cs typeface="Arial"/>
                        </a:rPr>
                        <a:t>célula.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 marL="97790" marR="29908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254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2400" b="1" spc="-190" dirty="0">
                          <a:latin typeface="Arial"/>
                          <a:cs typeface="Arial"/>
                        </a:rPr>
                        <a:t>sistema </a:t>
                      </a:r>
                      <a:r>
                        <a:rPr sz="2400" b="1" spc="-170" dirty="0">
                          <a:latin typeface="Arial"/>
                          <a:cs typeface="Arial"/>
                        </a:rPr>
                        <a:t>está </a:t>
                      </a:r>
                      <a:r>
                        <a:rPr sz="2400" b="1" spc="-140" dirty="0">
                          <a:latin typeface="Arial"/>
                          <a:cs typeface="Arial"/>
                        </a:rPr>
                        <a:t>definido </a:t>
                      </a:r>
                      <a:r>
                        <a:rPr sz="2400" b="1" spc="-16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2400" b="1" spc="-135" dirty="0">
                          <a:latin typeface="Arial"/>
                          <a:cs typeface="Arial"/>
                        </a:rPr>
                        <a:t>lo  </a:t>
                      </a:r>
                      <a:r>
                        <a:rPr sz="2400" b="1" spc="-190" dirty="0">
                          <a:latin typeface="Arial"/>
                          <a:cs typeface="Arial"/>
                        </a:rPr>
                        <a:t>físico </a:t>
                      </a:r>
                      <a:r>
                        <a:rPr sz="2400" b="1" spc="-225" dirty="0">
                          <a:latin typeface="Arial"/>
                          <a:cs typeface="Arial"/>
                        </a:rPr>
                        <a:t>como </a:t>
                      </a:r>
                      <a:r>
                        <a:rPr sz="2400" b="1" spc="-185" dirty="0">
                          <a:latin typeface="Arial"/>
                          <a:cs typeface="Arial"/>
                        </a:rPr>
                        <a:t>un </a:t>
                      </a:r>
                      <a:r>
                        <a:rPr sz="2400" b="1" spc="-190" dirty="0">
                          <a:latin typeface="Arial"/>
                          <a:cs typeface="Arial"/>
                        </a:rPr>
                        <a:t>sistema </a:t>
                      </a:r>
                      <a:r>
                        <a:rPr sz="2400" b="1" spc="-170" dirty="0">
                          <a:latin typeface="Arial"/>
                          <a:cs typeface="Arial"/>
                        </a:rPr>
                        <a:t>que  está contenido </a:t>
                      </a:r>
                      <a:r>
                        <a:rPr sz="2400" b="1" spc="-16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2400" b="1" spc="-229" dirty="0">
                          <a:latin typeface="Arial"/>
                          <a:cs typeface="Arial"/>
                        </a:rPr>
                        <a:t>sí</a:t>
                      </a:r>
                      <a:r>
                        <a:rPr sz="2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75" dirty="0">
                          <a:latin typeface="Arial"/>
                          <a:cs typeface="Arial"/>
                        </a:rPr>
                        <a:t>mismo.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97790" marR="244475">
                        <a:lnSpc>
                          <a:spcPct val="100000"/>
                        </a:lnSpc>
                      </a:pPr>
                      <a:r>
                        <a:rPr sz="2400" b="1" spc="-165" dirty="0">
                          <a:latin typeface="Arial"/>
                          <a:cs typeface="Arial"/>
                        </a:rPr>
                        <a:t>No </a:t>
                      </a:r>
                      <a:r>
                        <a:rPr sz="2400" b="1" spc="-150" dirty="0">
                          <a:latin typeface="Arial"/>
                          <a:cs typeface="Arial"/>
                        </a:rPr>
                        <a:t>intercambia </a:t>
                      </a:r>
                      <a:r>
                        <a:rPr sz="2400" b="1" spc="-135" dirty="0">
                          <a:latin typeface="Arial"/>
                          <a:cs typeface="Arial"/>
                        </a:rPr>
                        <a:t>materiales,  </a:t>
                      </a:r>
                      <a:r>
                        <a:rPr sz="2400" b="1" spc="-160" dirty="0">
                          <a:latin typeface="Arial"/>
                          <a:cs typeface="Arial"/>
                        </a:rPr>
                        <a:t>información </a:t>
                      </a:r>
                      <a:r>
                        <a:rPr sz="2400" b="1" spc="-135" dirty="0">
                          <a:latin typeface="Arial"/>
                          <a:cs typeface="Arial"/>
                        </a:rPr>
                        <a:t>ni </a:t>
                      </a:r>
                      <a:r>
                        <a:rPr sz="2400" b="1" spc="-165" dirty="0">
                          <a:latin typeface="Arial"/>
                          <a:cs typeface="Arial"/>
                        </a:rPr>
                        <a:t>energía </a:t>
                      </a:r>
                      <a:r>
                        <a:rPr sz="2400" b="1" spc="-240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2400" b="1" spc="-280" dirty="0">
                          <a:latin typeface="Arial"/>
                          <a:cs typeface="Arial"/>
                        </a:rPr>
                        <a:t>su  </a:t>
                      </a:r>
                      <a:r>
                        <a:rPr sz="2400" b="1" spc="-155" dirty="0">
                          <a:latin typeface="Arial"/>
                          <a:cs typeface="Arial"/>
                        </a:rPr>
                        <a:t>medio</a:t>
                      </a:r>
                      <a:r>
                        <a:rPr sz="2400" b="1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25" dirty="0">
                          <a:latin typeface="Arial"/>
                          <a:cs typeface="Arial"/>
                        </a:rPr>
                        <a:t>ambiente.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18732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254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2400" b="1" spc="-190" dirty="0">
                          <a:latin typeface="Arial"/>
                          <a:cs typeface="Arial"/>
                        </a:rPr>
                        <a:t>sistema </a:t>
                      </a:r>
                      <a:r>
                        <a:rPr sz="2400" b="1" spc="-150" dirty="0">
                          <a:latin typeface="Arial"/>
                          <a:cs typeface="Arial"/>
                        </a:rPr>
                        <a:t>intercambia  información, </a:t>
                      </a:r>
                      <a:r>
                        <a:rPr sz="2400" b="1" spc="-140" dirty="0">
                          <a:latin typeface="Arial"/>
                          <a:cs typeface="Arial"/>
                        </a:rPr>
                        <a:t>materiales </a:t>
                      </a:r>
                      <a:r>
                        <a:rPr sz="2400" b="1" spc="-180" dirty="0">
                          <a:latin typeface="Arial"/>
                          <a:cs typeface="Arial"/>
                        </a:rPr>
                        <a:t>o  </a:t>
                      </a:r>
                      <a:r>
                        <a:rPr sz="2400" b="1" spc="-165" dirty="0">
                          <a:latin typeface="Arial"/>
                          <a:cs typeface="Arial"/>
                        </a:rPr>
                        <a:t>energía </a:t>
                      </a:r>
                      <a:r>
                        <a:rPr sz="2400" b="1" spc="-235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2400" b="1" spc="-105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2400" b="1" spc="-155" dirty="0">
                          <a:latin typeface="Arial"/>
                          <a:cs typeface="Arial"/>
                        </a:rPr>
                        <a:t>medio  </a:t>
                      </a:r>
                      <a:r>
                        <a:rPr sz="2400" b="1" spc="-135" dirty="0">
                          <a:latin typeface="Arial"/>
                          <a:cs typeface="Arial"/>
                        </a:rPr>
                        <a:t>ambiente </a:t>
                      </a:r>
                      <a:r>
                        <a:rPr sz="2400" b="1" spc="-180" dirty="0">
                          <a:latin typeface="Arial"/>
                          <a:cs typeface="Arial"/>
                        </a:rPr>
                        <a:t>incluyendo </a:t>
                      </a:r>
                      <a:r>
                        <a:rPr sz="2400" b="1" spc="-105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2400" b="1" spc="-170" dirty="0">
                          <a:latin typeface="Arial"/>
                          <a:cs typeface="Arial"/>
                        </a:rPr>
                        <a:t>azar </a:t>
                      </a:r>
                      <a:r>
                        <a:rPr sz="2400" b="1" spc="-200" dirty="0">
                          <a:latin typeface="Arial"/>
                          <a:cs typeface="Arial"/>
                        </a:rPr>
                        <a:t>y  </a:t>
                      </a:r>
                      <a:r>
                        <a:rPr sz="2400" b="1" spc="-165" dirty="0">
                          <a:latin typeface="Arial"/>
                          <a:cs typeface="Arial"/>
                        </a:rPr>
                        <a:t>entradas </a:t>
                      </a:r>
                      <a:r>
                        <a:rPr sz="2400" b="1" spc="-180" dirty="0">
                          <a:latin typeface="Arial"/>
                          <a:cs typeface="Arial"/>
                        </a:rPr>
                        <a:t>no</a:t>
                      </a:r>
                      <a:r>
                        <a:rPr sz="24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50" dirty="0">
                          <a:latin typeface="Arial"/>
                          <a:cs typeface="Arial"/>
                        </a:rPr>
                        <a:t>definidas.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77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331594" y="4754740"/>
            <a:ext cx="2304287" cy="1746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52134" y="4941163"/>
            <a:ext cx="1924049" cy="1523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00"/>
    </mc:Choice>
    <mc:Fallback xmlns="">
      <p:transition spd="slow" advTm="39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8382000" cy="762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920115">
              <a:lnSpc>
                <a:spcPct val="100000"/>
              </a:lnSpc>
              <a:spcBef>
                <a:spcPts val="880"/>
              </a:spcBef>
            </a:pPr>
            <a:r>
              <a:rPr sz="3200" b="1" i="1" spc="-310" dirty="0">
                <a:latin typeface="Arial"/>
                <a:cs typeface="Arial"/>
              </a:rPr>
              <a:t>Concepto </a:t>
            </a:r>
            <a:r>
              <a:rPr sz="3200" b="1" i="1" spc="-240" dirty="0">
                <a:latin typeface="Arial"/>
                <a:cs typeface="Arial"/>
              </a:rPr>
              <a:t>de </a:t>
            </a:r>
            <a:r>
              <a:rPr sz="3200" b="1" i="1" spc="-275" dirty="0">
                <a:latin typeface="Arial"/>
                <a:cs typeface="Arial"/>
              </a:rPr>
              <a:t>Sistema </a:t>
            </a:r>
            <a:r>
              <a:rPr sz="3200" b="1" i="1" spc="-195" dirty="0">
                <a:latin typeface="Arial"/>
                <a:cs typeface="Arial"/>
              </a:rPr>
              <a:t>Abierto </a:t>
            </a:r>
            <a:r>
              <a:rPr sz="3200" b="1" i="1" spc="-275" dirty="0">
                <a:latin typeface="Arial"/>
                <a:cs typeface="Arial"/>
              </a:rPr>
              <a:t>y</a:t>
            </a:r>
            <a:r>
              <a:rPr sz="3200" b="1" i="1" spc="215" dirty="0">
                <a:latin typeface="Arial"/>
                <a:cs typeface="Arial"/>
              </a:rPr>
              <a:t> </a:t>
            </a:r>
            <a:r>
              <a:rPr sz="3200" b="1" i="1" spc="-254" dirty="0">
                <a:latin typeface="Arial"/>
                <a:cs typeface="Arial"/>
              </a:rPr>
              <a:t>Cerrado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9000" y="1320431"/>
            <a:ext cx="2209800" cy="7321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29000" y="1320431"/>
            <a:ext cx="2209800" cy="73215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161290" marR="150495" indent="109220">
              <a:lnSpc>
                <a:spcPct val="100000"/>
              </a:lnSpc>
              <a:spcBef>
                <a:spcPts val="865"/>
              </a:spcBef>
            </a:pPr>
            <a:r>
              <a:rPr sz="1600" spc="-70" dirty="0">
                <a:latin typeface="Arial"/>
                <a:cs typeface="Arial"/>
              </a:rPr>
              <a:t>Ningún </a:t>
            </a:r>
            <a:r>
              <a:rPr sz="1600" spc="-50" dirty="0">
                <a:latin typeface="Arial"/>
                <a:cs typeface="Arial"/>
              </a:rPr>
              <a:t>intercambio  </a:t>
            </a:r>
            <a:r>
              <a:rPr sz="1600" spc="-85" dirty="0">
                <a:latin typeface="Arial"/>
                <a:cs typeface="Arial"/>
              </a:rPr>
              <a:t>con </a:t>
            </a:r>
            <a:r>
              <a:rPr sz="1600" spc="-45" dirty="0">
                <a:latin typeface="Arial"/>
                <a:cs typeface="Arial"/>
              </a:rPr>
              <a:t>el </a:t>
            </a:r>
            <a:r>
              <a:rPr sz="1600" spc="-50" dirty="0">
                <a:latin typeface="Arial"/>
                <a:cs typeface="Arial"/>
              </a:rPr>
              <a:t>medio</a:t>
            </a:r>
            <a:r>
              <a:rPr sz="1600" spc="-18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ambiente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61028" y="2472054"/>
            <a:ext cx="156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Sistema</a:t>
            </a:r>
            <a:r>
              <a:rPr sz="1800" b="1" spc="-175" dirty="0">
                <a:latin typeface="Arial"/>
                <a:cs typeface="Arial"/>
              </a:rPr>
              <a:t> </a:t>
            </a:r>
            <a:r>
              <a:rPr sz="1800" b="1" spc="-150" dirty="0">
                <a:latin typeface="Arial"/>
                <a:cs typeface="Arial"/>
              </a:rPr>
              <a:t>Cerrado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67000" y="1615186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85800" y="0"/>
                </a:moveTo>
                <a:lnTo>
                  <a:pt x="685800" y="76200"/>
                </a:lnTo>
                <a:lnTo>
                  <a:pt x="736600" y="50800"/>
                </a:lnTo>
                <a:lnTo>
                  <a:pt x="698500" y="50800"/>
                </a:lnTo>
                <a:lnTo>
                  <a:pt x="698500" y="25400"/>
                </a:lnTo>
                <a:lnTo>
                  <a:pt x="736600" y="25400"/>
                </a:lnTo>
                <a:lnTo>
                  <a:pt x="685800" y="0"/>
                </a:lnTo>
                <a:close/>
              </a:path>
              <a:path w="762000" h="76200">
                <a:moveTo>
                  <a:pt x="6858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685800" y="50800"/>
                </a:lnTo>
                <a:lnTo>
                  <a:pt x="685800" y="25400"/>
                </a:lnTo>
                <a:close/>
              </a:path>
              <a:path w="762000" h="76200">
                <a:moveTo>
                  <a:pt x="736600" y="25400"/>
                </a:moveTo>
                <a:lnTo>
                  <a:pt x="698500" y="25400"/>
                </a:lnTo>
                <a:lnTo>
                  <a:pt x="698500" y="50800"/>
                </a:lnTo>
                <a:lnTo>
                  <a:pt x="736600" y="50800"/>
                </a:lnTo>
                <a:lnTo>
                  <a:pt x="762000" y="38100"/>
                </a:lnTo>
                <a:lnTo>
                  <a:pt x="7366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5000" y="1615186"/>
            <a:ext cx="685800" cy="76200"/>
          </a:xfrm>
          <a:custGeom>
            <a:avLst/>
            <a:gdLst/>
            <a:ahLst/>
            <a:cxnLst/>
            <a:rect l="l" t="t" r="r" b="b"/>
            <a:pathLst>
              <a:path w="685800" h="76200">
                <a:moveTo>
                  <a:pt x="609600" y="0"/>
                </a:moveTo>
                <a:lnTo>
                  <a:pt x="609600" y="76200"/>
                </a:lnTo>
                <a:lnTo>
                  <a:pt x="660400" y="50800"/>
                </a:lnTo>
                <a:lnTo>
                  <a:pt x="622300" y="50800"/>
                </a:lnTo>
                <a:lnTo>
                  <a:pt x="622300" y="25400"/>
                </a:lnTo>
                <a:lnTo>
                  <a:pt x="660400" y="25400"/>
                </a:lnTo>
                <a:lnTo>
                  <a:pt x="609600" y="0"/>
                </a:lnTo>
                <a:close/>
              </a:path>
              <a:path w="685800" h="76200">
                <a:moveTo>
                  <a:pt x="6096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609600" y="50800"/>
                </a:lnTo>
                <a:lnTo>
                  <a:pt x="609600" y="25400"/>
                </a:lnTo>
                <a:close/>
              </a:path>
              <a:path w="685800" h="76200">
                <a:moveTo>
                  <a:pt x="660400" y="25400"/>
                </a:moveTo>
                <a:lnTo>
                  <a:pt x="622300" y="25400"/>
                </a:lnTo>
                <a:lnTo>
                  <a:pt x="622300" y="50800"/>
                </a:lnTo>
                <a:lnTo>
                  <a:pt x="660400" y="50800"/>
                </a:lnTo>
                <a:lnTo>
                  <a:pt x="685800" y="38100"/>
                </a:lnTo>
                <a:lnTo>
                  <a:pt x="6604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7000" y="1653285"/>
            <a:ext cx="0" cy="532765"/>
          </a:xfrm>
          <a:custGeom>
            <a:avLst/>
            <a:gdLst/>
            <a:ahLst/>
            <a:cxnLst/>
            <a:rect l="l" t="t" r="r" b="b"/>
            <a:pathLst>
              <a:path h="532764">
                <a:moveTo>
                  <a:pt x="0" y="0"/>
                </a:moveTo>
                <a:lnTo>
                  <a:pt x="0" y="53238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67000" y="218567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>
                <a:moveTo>
                  <a:pt x="0" y="0"/>
                </a:moveTo>
                <a:lnTo>
                  <a:pt x="37338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00800" y="1653285"/>
            <a:ext cx="0" cy="532765"/>
          </a:xfrm>
          <a:custGeom>
            <a:avLst/>
            <a:gdLst/>
            <a:ahLst/>
            <a:cxnLst/>
            <a:rect l="l" t="t" r="r" b="b"/>
            <a:pathLst>
              <a:path h="532764">
                <a:moveTo>
                  <a:pt x="0" y="0"/>
                </a:moveTo>
                <a:lnTo>
                  <a:pt x="0" y="53238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3600" y="1120825"/>
            <a:ext cx="4800600" cy="1264920"/>
          </a:xfrm>
          <a:custGeom>
            <a:avLst/>
            <a:gdLst/>
            <a:ahLst/>
            <a:cxnLst/>
            <a:rect l="l" t="t" r="r" b="b"/>
            <a:pathLst>
              <a:path w="4800600" h="1264920">
                <a:moveTo>
                  <a:pt x="0" y="1264615"/>
                </a:moveTo>
                <a:lnTo>
                  <a:pt x="4800600" y="1264615"/>
                </a:lnTo>
                <a:lnTo>
                  <a:pt x="4800600" y="0"/>
                </a:lnTo>
                <a:lnTo>
                  <a:pt x="0" y="0"/>
                </a:lnTo>
                <a:lnTo>
                  <a:pt x="0" y="126461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00400" y="5289169"/>
            <a:ext cx="2667000" cy="1075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00400" y="5289169"/>
            <a:ext cx="2667000" cy="10756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54610" marR="41910" algn="ctr">
              <a:lnSpc>
                <a:spcPct val="100000"/>
              </a:lnSpc>
              <a:spcBef>
                <a:spcPts val="1270"/>
              </a:spcBef>
            </a:pPr>
            <a:r>
              <a:rPr sz="1600" spc="-75" dirty="0">
                <a:latin typeface="Arial"/>
                <a:cs typeface="Arial"/>
              </a:rPr>
              <a:t>Sujeto </a:t>
            </a:r>
            <a:r>
              <a:rPr sz="1600" spc="-125" dirty="0">
                <a:latin typeface="Arial"/>
                <a:cs typeface="Arial"/>
              </a:rPr>
              <a:t>a </a:t>
            </a:r>
            <a:r>
              <a:rPr sz="1600" spc="-105" dirty="0">
                <a:latin typeface="Arial"/>
                <a:cs typeface="Arial"/>
              </a:rPr>
              <a:t>las </a:t>
            </a:r>
            <a:r>
              <a:rPr sz="1600" spc="-75" dirty="0">
                <a:latin typeface="Arial"/>
                <a:cs typeface="Arial"/>
              </a:rPr>
              <a:t>entradas </a:t>
            </a:r>
            <a:r>
              <a:rPr sz="1600" spc="-90" dirty="0">
                <a:latin typeface="Arial"/>
                <a:cs typeface="Arial"/>
              </a:rPr>
              <a:t>conocidas  </a:t>
            </a:r>
            <a:r>
              <a:rPr sz="1600" spc="-80" dirty="0">
                <a:latin typeface="Arial"/>
                <a:cs typeface="Arial"/>
              </a:rPr>
              <a:t>y </a:t>
            </a:r>
            <a:r>
              <a:rPr sz="1600" spc="-95" dirty="0">
                <a:latin typeface="Arial"/>
                <a:cs typeface="Arial"/>
              </a:rPr>
              <a:t>desconocidas </a:t>
            </a:r>
            <a:r>
              <a:rPr sz="1600" spc="-125" dirty="0">
                <a:latin typeface="Arial"/>
                <a:cs typeface="Arial"/>
              </a:rPr>
              <a:t>a </a:t>
            </a:r>
            <a:r>
              <a:rPr sz="1600" spc="-105" dirty="0">
                <a:latin typeface="Arial"/>
                <a:cs typeface="Arial"/>
              </a:rPr>
              <a:t>las  </a:t>
            </a:r>
            <a:r>
              <a:rPr sz="1600" spc="-55" dirty="0">
                <a:latin typeface="Arial"/>
                <a:cs typeface="Arial"/>
              </a:rPr>
              <a:t>perturbaciones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spc="-70" dirty="0">
                <a:latin typeface="Arial"/>
                <a:cs typeface="Arial"/>
              </a:rPr>
              <a:t>ambientales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61028" y="6456679"/>
            <a:ext cx="152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Sistema</a:t>
            </a:r>
            <a:r>
              <a:rPr sz="1800" b="1" spc="-175" dirty="0">
                <a:latin typeface="Arial"/>
                <a:cs typeface="Arial"/>
              </a:rPr>
              <a:t> </a:t>
            </a:r>
            <a:r>
              <a:rPr sz="1800" b="1" spc="-105" dirty="0">
                <a:latin typeface="Arial"/>
                <a:cs typeface="Arial"/>
              </a:rPr>
              <a:t>Abierto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29119" y="5752782"/>
            <a:ext cx="574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85" dirty="0">
                <a:latin typeface="Arial"/>
                <a:cs typeface="Arial"/>
              </a:rPr>
              <a:t>S</a:t>
            </a:r>
            <a:r>
              <a:rPr sz="1800" spc="-45" dirty="0">
                <a:latin typeface="Arial"/>
                <a:cs typeface="Arial"/>
              </a:rPr>
              <a:t>al</a:t>
            </a:r>
            <a:r>
              <a:rPr sz="1800" spc="-20" dirty="0">
                <a:latin typeface="Arial"/>
                <a:cs typeface="Arial"/>
              </a:rPr>
              <a:t>i</a:t>
            </a:r>
            <a:r>
              <a:rPr sz="1800" spc="-65" dirty="0">
                <a:latin typeface="Arial"/>
                <a:cs typeface="Arial"/>
              </a:rPr>
              <a:t>d</a:t>
            </a:r>
            <a:r>
              <a:rPr sz="1800" spc="-14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74823" y="5372100"/>
            <a:ext cx="863600" cy="76200"/>
          </a:xfrm>
          <a:custGeom>
            <a:avLst/>
            <a:gdLst/>
            <a:ahLst/>
            <a:cxnLst/>
            <a:rect l="l" t="t" r="r" b="b"/>
            <a:pathLst>
              <a:path w="863600" h="76200">
                <a:moveTo>
                  <a:pt x="787400" y="0"/>
                </a:moveTo>
                <a:lnTo>
                  <a:pt x="787400" y="76200"/>
                </a:lnTo>
                <a:lnTo>
                  <a:pt x="838200" y="50800"/>
                </a:lnTo>
                <a:lnTo>
                  <a:pt x="800226" y="50800"/>
                </a:lnTo>
                <a:lnTo>
                  <a:pt x="800226" y="25400"/>
                </a:lnTo>
                <a:lnTo>
                  <a:pt x="838200" y="25400"/>
                </a:lnTo>
                <a:lnTo>
                  <a:pt x="787400" y="0"/>
                </a:lnTo>
                <a:close/>
              </a:path>
              <a:path w="863600" h="76200">
                <a:moveTo>
                  <a:pt x="7874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787400" y="50800"/>
                </a:lnTo>
                <a:lnTo>
                  <a:pt x="787400" y="25400"/>
                </a:lnTo>
                <a:close/>
              </a:path>
              <a:path w="863600" h="76200">
                <a:moveTo>
                  <a:pt x="838200" y="25400"/>
                </a:moveTo>
                <a:lnTo>
                  <a:pt x="800226" y="25400"/>
                </a:lnTo>
                <a:lnTo>
                  <a:pt x="800226" y="50800"/>
                </a:lnTo>
                <a:lnTo>
                  <a:pt x="838200" y="50800"/>
                </a:lnTo>
                <a:lnTo>
                  <a:pt x="863600" y="38100"/>
                </a:lnTo>
                <a:lnTo>
                  <a:pt x="8382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19723" y="5847156"/>
            <a:ext cx="862330" cy="76200"/>
          </a:xfrm>
          <a:custGeom>
            <a:avLst/>
            <a:gdLst/>
            <a:ahLst/>
            <a:cxnLst/>
            <a:rect l="l" t="t" r="r" b="b"/>
            <a:pathLst>
              <a:path w="862329" h="76200">
                <a:moveTo>
                  <a:pt x="785876" y="0"/>
                </a:moveTo>
                <a:lnTo>
                  <a:pt x="785876" y="76200"/>
                </a:lnTo>
                <a:lnTo>
                  <a:pt x="836676" y="50800"/>
                </a:lnTo>
                <a:lnTo>
                  <a:pt x="798576" y="50800"/>
                </a:lnTo>
                <a:lnTo>
                  <a:pt x="798576" y="25400"/>
                </a:lnTo>
                <a:lnTo>
                  <a:pt x="836676" y="25400"/>
                </a:lnTo>
                <a:lnTo>
                  <a:pt x="785876" y="0"/>
                </a:lnTo>
                <a:close/>
              </a:path>
              <a:path w="862329" h="76200">
                <a:moveTo>
                  <a:pt x="785876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785876" y="50800"/>
                </a:lnTo>
                <a:lnTo>
                  <a:pt x="785876" y="25400"/>
                </a:lnTo>
                <a:close/>
              </a:path>
              <a:path w="862329" h="76200">
                <a:moveTo>
                  <a:pt x="836676" y="25400"/>
                </a:moveTo>
                <a:lnTo>
                  <a:pt x="798576" y="25400"/>
                </a:lnTo>
                <a:lnTo>
                  <a:pt x="798576" y="50800"/>
                </a:lnTo>
                <a:lnTo>
                  <a:pt x="836676" y="50800"/>
                </a:lnTo>
                <a:lnTo>
                  <a:pt x="862076" y="38100"/>
                </a:lnTo>
                <a:lnTo>
                  <a:pt x="836676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74823" y="5646966"/>
            <a:ext cx="863600" cy="76200"/>
          </a:xfrm>
          <a:custGeom>
            <a:avLst/>
            <a:gdLst/>
            <a:ahLst/>
            <a:cxnLst/>
            <a:rect l="l" t="t" r="r" b="b"/>
            <a:pathLst>
              <a:path w="863600" h="76200">
                <a:moveTo>
                  <a:pt x="787400" y="0"/>
                </a:moveTo>
                <a:lnTo>
                  <a:pt x="787400" y="76199"/>
                </a:lnTo>
                <a:lnTo>
                  <a:pt x="838200" y="50799"/>
                </a:lnTo>
                <a:lnTo>
                  <a:pt x="800226" y="50799"/>
                </a:lnTo>
                <a:lnTo>
                  <a:pt x="800226" y="25399"/>
                </a:lnTo>
                <a:lnTo>
                  <a:pt x="838200" y="25399"/>
                </a:lnTo>
                <a:lnTo>
                  <a:pt x="787400" y="0"/>
                </a:lnTo>
                <a:close/>
              </a:path>
              <a:path w="863600" h="76200">
                <a:moveTo>
                  <a:pt x="787400" y="25399"/>
                </a:moveTo>
                <a:lnTo>
                  <a:pt x="0" y="25399"/>
                </a:lnTo>
                <a:lnTo>
                  <a:pt x="0" y="50799"/>
                </a:lnTo>
                <a:lnTo>
                  <a:pt x="787400" y="50799"/>
                </a:lnTo>
                <a:lnTo>
                  <a:pt x="787400" y="25399"/>
                </a:lnTo>
                <a:close/>
              </a:path>
              <a:path w="863600" h="76200">
                <a:moveTo>
                  <a:pt x="838200" y="25399"/>
                </a:moveTo>
                <a:lnTo>
                  <a:pt x="800226" y="25399"/>
                </a:lnTo>
                <a:lnTo>
                  <a:pt x="800226" y="50799"/>
                </a:lnTo>
                <a:lnTo>
                  <a:pt x="838200" y="50799"/>
                </a:lnTo>
                <a:lnTo>
                  <a:pt x="863600" y="38099"/>
                </a:lnTo>
                <a:lnTo>
                  <a:pt x="838200" y="25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4823" y="6148933"/>
            <a:ext cx="863600" cy="76200"/>
          </a:xfrm>
          <a:custGeom>
            <a:avLst/>
            <a:gdLst/>
            <a:ahLst/>
            <a:cxnLst/>
            <a:rect l="l" t="t" r="r" b="b"/>
            <a:pathLst>
              <a:path w="863600" h="76200">
                <a:moveTo>
                  <a:pt x="787400" y="0"/>
                </a:moveTo>
                <a:lnTo>
                  <a:pt x="787400" y="76199"/>
                </a:lnTo>
                <a:lnTo>
                  <a:pt x="838225" y="50787"/>
                </a:lnTo>
                <a:lnTo>
                  <a:pt x="800226" y="50787"/>
                </a:lnTo>
                <a:lnTo>
                  <a:pt x="800226" y="25399"/>
                </a:lnTo>
                <a:lnTo>
                  <a:pt x="838200" y="25399"/>
                </a:lnTo>
                <a:lnTo>
                  <a:pt x="787400" y="0"/>
                </a:lnTo>
                <a:close/>
              </a:path>
              <a:path w="863600" h="76200">
                <a:moveTo>
                  <a:pt x="787400" y="25399"/>
                </a:moveTo>
                <a:lnTo>
                  <a:pt x="0" y="25399"/>
                </a:lnTo>
                <a:lnTo>
                  <a:pt x="0" y="50787"/>
                </a:lnTo>
                <a:lnTo>
                  <a:pt x="787400" y="50787"/>
                </a:lnTo>
                <a:lnTo>
                  <a:pt x="787400" y="25399"/>
                </a:lnTo>
                <a:close/>
              </a:path>
              <a:path w="863600" h="76200">
                <a:moveTo>
                  <a:pt x="838200" y="25399"/>
                </a:moveTo>
                <a:lnTo>
                  <a:pt x="800226" y="25399"/>
                </a:lnTo>
                <a:lnTo>
                  <a:pt x="800226" y="50787"/>
                </a:lnTo>
                <a:lnTo>
                  <a:pt x="838225" y="50787"/>
                </a:lnTo>
                <a:lnTo>
                  <a:pt x="863600" y="38099"/>
                </a:lnTo>
                <a:lnTo>
                  <a:pt x="838200" y="25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3457" y="5277548"/>
            <a:ext cx="1199515" cy="133667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ct val="92600"/>
              </a:lnSpc>
              <a:spcBef>
                <a:spcPts val="260"/>
              </a:spcBef>
            </a:pPr>
            <a:r>
              <a:rPr sz="1800" spc="-110" dirty="0">
                <a:latin typeface="Arial"/>
                <a:cs typeface="Arial"/>
              </a:rPr>
              <a:t>Conocida  Conocida  </a:t>
            </a:r>
            <a:r>
              <a:rPr sz="1800" spc="-204" dirty="0">
                <a:latin typeface="Arial"/>
                <a:cs typeface="Arial"/>
              </a:rPr>
              <a:t>D</a:t>
            </a:r>
            <a:r>
              <a:rPr sz="1800" spc="-150" dirty="0">
                <a:latin typeface="Arial"/>
                <a:cs typeface="Arial"/>
              </a:rPr>
              <a:t>es</a:t>
            </a:r>
            <a:r>
              <a:rPr sz="1800" spc="-170" dirty="0">
                <a:latin typeface="Arial"/>
                <a:cs typeface="Arial"/>
              </a:rPr>
              <a:t>c</a:t>
            </a:r>
            <a:r>
              <a:rPr sz="1800" spc="-65" dirty="0">
                <a:latin typeface="Arial"/>
                <a:cs typeface="Arial"/>
              </a:rPr>
              <a:t>o</a:t>
            </a:r>
            <a:r>
              <a:rPr sz="1800" spc="-60" dirty="0">
                <a:latin typeface="Arial"/>
                <a:cs typeface="Arial"/>
              </a:rPr>
              <a:t>n</a:t>
            </a:r>
            <a:r>
              <a:rPr sz="1800" spc="-75" dirty="0">
                <a:latin typeface="Arial"/>
                <a:cs typeface="Arial"/>
              </a:rPr>
              <a:t>o</a:t>
            </a:r>
            <a:r>
              <a:rPr sz="1800" spc="-70" dirty="0">
                <a:latin typeface="Arial"/>
                <a:cs typeface="Arial"/>
              </a:rPr>
              <a:t>cida  Perturbació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74823" y="5920359"/>
            <a:ext cx="863600" cy="76200"/>
          </a:xfrm>
          <a:custGeom>
            <a:avLst/>
            <a:gdLst/>
            <a:ahLst/>
            <a:cxnLst/>
            <a:rect l="l" t="t" r="r" b="b"/>
            <a:pathLst>
              <a:path w="863600" h="76200">
                <a:moveTo>
                  <a:pt x="787400" y="0"/>
                </a:moveTo>
                <a:lnTo>
                  <a:pt x="787400" y="76199"/>
                </a:lnTo>
                <a:lnTo>
                  <a:pt x="838200" y="50799"/>
                </a:lnTo>
                <a:lnTo>
                  <a:pt x="800226" y="50799"/>
                </a:lnTo>
                <a:lnTo>
                  <a:pt x="800226" y="25399"/>
                </a:lnTo>
                <a:lnTo>
                  <a:pt x="838200" y="25399"/>
                </a:lnTo>
                <a:lnTo>
                  <a:pt x="787400" y="0"/>
                </a:lnTo>
                <a:close/>
              </a:path>
              <a:path w="863600" h="76200">
                <a:moveTo>
                  <a:pt x="787400" y="25399"/>
                </a:moveTo>
                <a:lnTo>
                  <a:pt x="0" y="25399"/>
                </a:lnTo>
                <a:lnTo>
                  <a:pt x="0" y="50799"/>
                </a:lnTo>
                <a:lnTo>
                  <a:pt x="787400" y="50799"/>
                </a:lnTo>
                <a:lnTo>
                  <a:pt x="787400" y="25399"/>
                </a:lnTo>
                <a:close/>
              </a:path>
              <a:path w="863600" h="76200">
                <a:moveTo>
                  <a:pt x="838200" y="25399"/>
                </a:moveTo>
                <a:lnTo>
                  <a:pt x="800226" y="25399"/>
                </a:lnTo>
                <a:lnTo>
                  <a:pt x="800226" y="50799"/>
                </a:lnTo>
                <a:lnTo>
                  <a:pt x="838200" y="50799"/>
                </a:lnTo>
                <a:lnTo>
                  <a:pt x="863600" y="38099"/>
                </a:lnTo>
                <a:lnTo>
                  <a:pt x="838200" y="25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00400" y="3276549"/>
            <a:ext cx="2667000" cy="10575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200400" y="3276549"/>
            <a:ext cx="2667000" cy="105791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marL="97790" marR="87630" algn="ctr">
              <a:lnSpc>
                <a:spcPct val="100000"/>
              </a:lnSpc>
              <a:spcBef>
                <a:spcPts val="1195"/>
              </a:spcBef>
            </a:pPr>
            <a:r>
              <a:rPr sz="1600" spc="-55" dirty="0">
                <a:latin typeface="Arial"/>
                <a:cs typeface="Arial"/>
              </a:rPr>
              <a:t>Intercambio </a:t>
            </a:r>
            <a:r>
              <a:rPr sz="1600" spc="-50" dirty="0">
                <a:latin typeface="Arial"/>
                <a:cs typeface="Arial"/>
              </a:rPr>
              <a:t>controlado </a:t>
            </a:r>
            <a:r>
              <a:rPr sz="1600" spc="-85" dirty="0">
                <a:latin typeface="Arial"/>
                <a:cs typeface="Arial"/>
              </a:rPr>
              <a:t>con</a:t>
            </a:r>
            <a:r>
              <a:rPr sz="1600" spc="-125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el  </a:t>
            </a:r>
            <a:r>
              <a:rPr sz="1600" spc="-50" dirty="0">
                <a:latin typeface="Arial"/>
                <a:cs typeface="Arial"/>
              </a:rPr>
              <a:t>medio </a:t>
            </a:r>
            <a:r>
              <a:rPr sz="1600" spc="-55" dirty="0">
                <a:latin typeface="Arial"/>
                <a:cs typeface="Arial"/>
              </a:rPr>
              <a:t>ambiente </a:t>
            </a:r>
            <a:r>
              <a:rPr sz="1600" spc="-80" dirty="0">
                <a:latin typeface="Arial"/>
                <a:cs typeface="Arial"/>
              </a:rPr>
              <a:t>aislado de  </a:t>
            </a:r>
            <a:r>
              <a:rPr sz="1600" spc="-105" dirty="0">
                <a:latin typeface="Arial"/>
                <a:cs typeface="Arial"/>
              </a:rPr>
              <a:t>las </a:t>
            </a:r>
            <a:r>
              <a:rPr sz="1600" spc="-55" dirty="0">
                <a:latin typeface="Arial"/>
                <a:cs typeface="Arial"/>
              </a:rPr>
              <a:t>perturbaciones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exteriores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75229" y="4423981"/>
            <a:ext cx="2939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Sistema </a:t>
            </a:r>
            <a:r>
              <a:rPr sz="1800" b="1" spc="-95" dirty="0">
                <a:latin typeface="Arial"/>
                <a:cs typeface="Arial"/>
              </a:rPr>
              <a:t>relativamente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150" dirty="0">
                <a:latin typeface="Arial"/>
                <a:cs typeface="Arial"/>
              </a:rPr>
              <a:t>Cerrado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19723" y="3771646"/>
            <a:ext cx="862330" cy="76200"/>
          </a:xfrm>
          <a:custGeom>
            <a:avLst/>
            <a:gdLst/>
            <a:ahLst/>
            <a:cxnLst/>
            <a:rect l="l" t="t" r="r" b="b"/>
            <a:pathLst>
              <a:path w="862329" h="76200">
                <a:moveTo>
                  <a:pt x="785876" y="0"/>
                </a:moveTo>
                <a:lnTo>
                  <a:pt x="785876" y="76199"/>
                </a:lnTo>
                <a:lnTo>
                  <a:pt x="836676" y="50799"/>
                </a:lnTo>
                <a:lnTo>
                  <a:pt x="798576" y="50799"/>
                </a:lnTo>
                <a:lnTo>
                  <a:pt x="798576" y="25399"/>
                </a:lnTo>
                <a:lnTo>
                  <a:pt x="836676" y="25399"/>
                </a:lnTo>
                <a:lnTo>
                  <a:pt x="785876" y="0"/>
                </a:lnTo>
                <a:close/>
              </a:path>
              <a:path w="862329" h="76200">
                <a:moveTo>
                  <a:pt x="785876" y="25399"/>
                </a:moveTo>
                <a:lnTo>
                  <a:pt x="0" y="25399"/>
                </a:lnTo>
                <a:lnTo>
                  <a:pt x="0" y="50799"/>
                </a:lnTo>
                <a:lnTo>
                  <a:pt x="785876" y="50799"/>
                </a:lnTo>
                <a:lnTo>
                  <a:pt x="785876" y="25399"/>
                </a:lnTo>
                <a:close/>
              </a:path>
              <a:path w="862329" h="76200">
                <a:moveTo>
                  <a:pt x="836676" y="25399"/>
                </a:moveTo>
                <a:lnTo>
                  <a:pt x="798576" y="25399"/>
                </a:lnTo>
                <a:lnTo>
                  <a:pt x="798576" y="50799"/>
                </a:lnTo>
                <a:lnTo>
                  <a:pt x="836676" y="50799"/>
                </a:lnTo>
                <a:lnTo>
                  <a:pt x="862076" y="38099"/>
                </a:lnTo>
                <a:lnTo>
                  <a:pt x="836676" y="25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93457" y="3335273"/>
            <a:ext cx="12198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Arial"/>
                <a:cs typeface="Arial"/>
              </a:rPr>
              <a:t>Entrada  </a:t>
            </a:r>
            <a:r>
              <a:rPr sz="1800" spc="-85" dirty="0">
                <a:latin typeface="Arial"/>
                <a:cs typeface="Arial"/>
              </a:rPr>
              <a:t>conocida y  </a:t>
            </a:r>
            <a:r>
              <a:rPr sz="1800" spc="-30" dirty="0">
                <a:latin typeface="Arial"/>
                <a:cs typeface="Arial"/>
              </a:rPr>
              <a:t>de</a:t>
            </a:r>
            <a:r>
              <a:rPr sz="1800" spc="-45" dirty="0">
                <a:latin typeface="Arial"/>
                <a:cs typeface="Arial"/>
              </a:rPr>
              <a:t>t</a:t>
            </a:r>
            <a:r>
              <a:rPr sz="1800" spc="-55" dirty="0">
                <a:latin typeface="Arial"/>
                <a:cs typeface="Arial"/>
              </a:rPr>
              <a:t>ermina</a:t>
            </a:r>
            <a:r>
              <a:rPr sz="1800" spc="-70" dirty="0">
                <a:latin typeface="Arial"/>
                <a:cs typeface="Arial"/>
              </a:rPr>
              <a:t>d</a:t>
            </a:r>
            <a:r>
              <a:rPr sz="1800" spc="-14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74823" y="3724655"/>
            <a:ext cx="863600" cy="76200"/>
          </a:xfrm>
          <a:custGeom>
            <a:avLst/>
            <a:gdLst/>
            <a:ahLst/>
            <a:cxnLst/>
            <a:rect l="l" t="t" r="r" b="b"/>
            <a:pathLst>
              <a:path w="863600" h="76200">
                <a:moveTo>
                  <a:pt x="787400" y="0"/>
                </a:moveTo>
                <a:lnTo>
                  <a:pt x="787400" y="76200"/>
                </a:lnTo>
                <a:lnTo>
                  <a:pt x="838200" y="50800"/>
                </a:lnTo>
                <a:lnTo>
                  <a:pt x="800226" y="50800"/>
                </a:lnTo>
                <a:lnTo>
                  <a:pt x="800226" y="25400"/>
                </a:lnTo>
                <a:lnTo>
                  <a:pt x="838200" y="25400"/>
                </a:lnTo>
                <a:lnTo>
                  <a:pt x="787400" y="0"/>
                </a:lnTo>
                <a:close/>
              </a:path>
              <a:path w="863600" h="76200">
                <a:moveTo>
                  <a:pt x="787400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787400" y="50800"/>
                </a:lnTo>
                <a:lnTo>
                  <a:pt x="787400" y="25400"/>
                </a:lnTo>
                <a:close/>
              </a:path>
              <a:path w="863600" h="76200">
                <a:moveTo>
                  <a:pt x="838200" y="25400"/>
                </a:moveTo>
                <a:lnTo>
                  <a:pt x="800226" y="25400"/>
                </a:lnTo>
                <a:lnTo>
                  <a:pt x="800226" y="50800"/>
                </a:lnTo>
                <a:lnTo>
                  <a:pt x="838200" y="50800"/>
                </a:lnTo>
                <a:lnTo>
                  <a:pt x="863600" y="38100"/>
                </a:lnTo>
                <a:lnTo>
                  <a:pt x="8382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929119" y="3335273"/>
            <a:ext cx="12198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Arial"/>
                <a:cs typeface="Arial"/>
              </a:rPr>
              <a:t>Salida  </a:t>
            </a:r>
            <a:r>
              <a:rPr sz="1800" spc="-85" dirty="0">
                <a:latin typeface="Arial"/>
                <a:cs typeface="Arial"/>
              </a:rPr>
              <a:t>conocida y  </a:t>
            </a:r>
            <a:r>
              <a:rPr sz="1800" spc="-30" dirty="0">
                <a:latin typeface="Arial"/>
                <a:cs typeface="Arial"/>
              </a:rPr>
              <a:t>de</a:t>
            </a:r>
            <a:r>
              <a:rPr sz="1800" spc="-45" dirty="0">
                <a:latin typeface="Arial"/>
                <a:cs typeface="Arial"/>
              </a:rPr>
              <a:t>t</a:t>
            </a:r>
            <a:r>
              <a:rPr sz="1800" spc="-55" dirty="0">
                <a:latin typeface="Arial"/>
                <a:cs typeface="Arial"/>
              </a:rPr>
              <a:t>ermina</a:t>
            </a:r>
            <a:r>
              <a:rPr sz="1800" spc="-70" dirty="0">
                <a:latin typeface="Arial"/>
                <a:cs typeface="Arial"/>
              </a:rPr>
              <a:t>d</a:t>
            </a:r>
            <a:r>
              <a:rPr sz="1800" spc="-14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30"/>
    </mc:Choice>
    <mc:Fallback xmlns="">
      <p:transition spd="slow" advTm="33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2725" y="304228"/>
            <a:ext cx="602805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835" marR="5080" indent="-1715135">
              <a:lnSpc>
                <a:spcPct val="100000"/>
              </a:lnSpc>
              <a:spcBef>
                <a:spcPts val="100"/>
              </a:spcBef>
            </a:pPr>
            <a:r>
              <a:rPr sz="4000" b="1" spc="-335" dirty="0">
                <a:latin typeface="Arial"/>
                <a:cs typeface="Arial"/>
              </a:rPr>
              <a:t>Componentes </a:t>
            </a:r>
            <a:r>
              <a:rPr sz="4000" b="1" spc="-254" dirty="0">
                <a:latin typeface="Arial"/>
                <a:cs typeface="Arial"/>
              </a:rPr>
              <a:t>de </a:t>
            </a:r>
            <a:r>
              <a:rPr sz="4000" b="1" spc="-300" dirty="0">
                <a:latin typeface="Arial"/>
                <a:cs typeface="Arial"/>
              </a:rPr>
              <a:t>un </a:t>
            </a:r>
            <a:r>
              <a:rPr sz="4000" b="1" spc="-335" dirty="0">
                <a:latin typeface="Arial"/>
                <a:cs typeface="Arial"/>
              </a:rPr>
              <a:t>Sistema  </a:t>
            </a:r>
            <a:r>
              <a:rPr sz="4000" b="1" spc="-225" dirty="0">
                <a:latin typeface="Arial"/>
                <a:cs typeface="Arial"/>
              </a:rPr>
              <a:t>Informático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562" y="2340609"/>
            <a:ext cx="4674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370" dirty="0">
                <a:latin typeface="Arial"/>
                <a:cs typeface="Arial"/>
              </a:rPr>
              <a:t>HARDWARE: </a:t>
            </a:r>
            <a:r>
              <a:rPr sz="3200" spc="-520" dirty="0">
                <a:latin typeface="Arial"/>
                <a:cs typeface="Arial"/>
              </a:rPr>
              <a:t>PARTE</a:t>
            </a:r>
            <a:r>
              <a:rPr sz="3200" spc="-400" dirty="0">
                <a:latin typeface="Arial"/>
                <a:cs typeface="Arial"/>
              </a:rPr>
              <a:t> </a:t>
            </a:r>
            <a:r>
              <a:rPr sz="3200" spc="-370" dirty="0">
                <a:latin typeface="Arial"/>
                <a:cs typeface="Arial"/>
              </a:rPr>
              <a:t>FÍSICA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562" y="4096384"/>
            <a:ext cx="4767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415" dirty="0">
                <a:latin typeface="Arial"/>
                <a:cs typeface="Arial"/>
              </a:rPr>
              <a:t>SOFTWARE: </a:t>
            </a:r>
            <a:r>
              <a:rPr sz="3200" spc="-520" dirty="0">
                <a:latin typeface="Arial"/>
                <a:cs typeface="Arial"/>
              </a:rPr>
              <a:t>PARTE</a:t>
            </a:r>
            <a:r>
              <a:rPr sz="3200" spc="-430" dirty="0">
                <a:latin typeface="Arial"/>
                <a:cs typeface="Arial"/>
              </a:rPr>
              <a:t> </a:t>
            </a:r>
            <a:r>
              <a:rPr sz="3200" spc="-395" dirty="0">
                <a:latin typeface="Arial"/>
                <a:cs typeface="Arial"/>
              </a:rPr>
              <a:t>LÓGICA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562" y="5852477"/>
            <a:ext cx="56375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285" dirty="0">
                <a:latin typeface="Arial"/>
                <a:cs typeface="Arial"/>
              </a:rPr>
              <a:t>HUMANWARE: </a:t>
            </a:r>
            <a:r>
              <a:rPr sz="3200" spc="-520" dirty="0">
                <a:latin typeface="Arial"/>
                <a:cs typeface="Arial"/>
              </a:rPr>
              <a:t>PARTE</a:t>
            </a:r>
            <a:r>
              <a:rPr sz="3200" spc="-484" dirty="0">
                <a:latin typeface="Arial"/>
                <a:cs typeface="Arial"/>
              </a:rPr>
              <a:t> </a:t>
            </a:r>
            <a:r>
              <a:rPr sz="3200" spc="-225" dirty="0">
                <a:latin typeface="Arial"/>
                <a:cs typeface="Arial"/>
              </a:rPr>
              <a:t>HUMANA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83579" y="1783079"/>
            <a:ext cx="1671320" cy="1277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3579" y="3713479"/>
            <a:ext cx="914400" cy="1160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70980" y="5427979"/>
            <a:ext cx="1648460" cy="10972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23"/>
    </mc:Choice>
    <mc:Fallback xmlns="">
      <p:transition spd="slow" advTm="58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2045" y="188023"/>
            <a:ext cx="55238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00" dirty="0">
                <a:latin typeface="Arial"/>
                <a:cs typeface="Arial"/>
              </a:rPr>
              <a:t>Introducción </a:t>
            </a:r>
            <a:r>
              <a:rPr b="1" spc="-275" dirty="0">
                <a:latin typeface="Arial"/>
                <a:cs typeface="Arial"/>
              </a:rPr>
              <a:t>a</a:t>
            </a:r>
            <a:r>
              <a:rPr b="1" spc="-220" dirty="0">
                <a:latin typeface="Arial"/>
                <a:cs typeface="Arial"/>
              </a:rPr>
              <a:t> </a:t>
            </a:r>
            <a:r>
              <a:rPr b="1" spc="-415" dirty="0">
                <a:latin typeface="Arial"/>
                <a:cs typeface="Arial"/>
              </a:rPr>
              <a:t>Sistemas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9849" y="1371600"/>
            <a:ext cx="7628255" cy="332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4300" b="1" spc="-310" dirty="0">
                <a:latin typeface="Arial"/>
                <a:cs typeface="Arial"/>
              </a:rPr>
              <a:t>Un </a:t>
            </a:r>
            <a:r>
              <a:rPr sz="4300" b="1" spc="-340" dirty="0">
                <a:latin typeface="Arial"/>
                <a:cs typeface="Arial"/>
              </a:rPr>
              <a:t>sistema </a:t>
            </a:r>
            <a:r>
              <a:rPr sz="4300" b="1" spc="-455" dirty="0">
                <a:latin typeface="Arial"/>
                <a:cs typeface="Arial"/>
              </a:rPr>
              <a:t>es </a:t>
            </a:r>
            <a:r>
              <a:rPr sz="4300" b="1" spc="-305" dirty="0">
                <a:latin typeface="Arial"/>
                <a:cs typeface="Arial"/>
              </a:rPr>
              <a:t>una </a:t>
            </a:r>
            <a:r>
              <a:rPr lang="es-ES" sz="4300" b="1" spc="-360" dirty="0">
                <a:latin typeface="Arial"/>
                <a:cs typeface="Arial"/>
              </a:rPr>
              <a:t>conjunto </a:t>
            </a:r>
            <a:r>
              <a:rPr sz="4300" b="1" spc="-275" dirty="0">
                <a:latin typeface="Arial"/>
                <a:cs typeface="Arial"/>
              </a:rPr>
              <a:t>de  </a:t>
            </a:r>
            <a:r>
              <a:rPr sz="4300" b="1" spc="-340" dirty="0" err="1">
                <a:latin typeface="Arial"/>
                <a:cs typeface="Arial"/>
              </a:rPr>
              <a:t>componentes</a:t>
            </a:r>
            <a:r>
              <a:rPr lang="es-ES" sz="4300" b="1" spc="-340" dirty="0">
                <a:latin typeface="Arial"/>
                <a:cs typeface="Arial"/>
              </a:rPr>
              <a:t> o partes</a:t>
            </a:r>
            <a:r>
              <a:rPr sz="4300" b="1" spc="-340" dirty="0">
                <a:latin typeface="Arial"/>
                <a:cs typeface="Arial"/>
              </a:rPr>
              <a:t> </a:t>
            </a:r>
            <a:r>
              <a:rPr sz="4300" b="1" spc="-280" dirty="0">
                <a:latin typeface="Arial"/>
                <a:cs typeface="Arial"/>
              </a:rPr>
              <a:t>interrelacionados  </a:t>
            </a:r>
            <a:r>
              <a:rPr sz="4300" b="1" spc="-295" dirty="0">
                <a:latin typeface="Arial"/>
                <a:cs typeface="Arial"/>
              </a:rPr>
              <a:t>que </a:t>
            </a:r>
            <a:r>
              <a:rPr sz="4300" b="1" spc="-220" dirty="0">
                <a:latin typeface="Arial"/>
                <a:cs typeface="Arial"/>
              </a:rPr>
              <a:t>trabajan </a:t>
            </a:r>
            <a:r>
              <a:rPr sz="4300" b="1" spc="-265" dirty="0">
                <a:latin typeface="Arial"/>
                <a:cs typeface="Arial"/>
              </a:rPr>
              <a:t>conjuntamente </a:t>
            </a:r>
            <a:r>
              <a:rPr sz="4300" b="1" spc="-285" dirty="0">
                <a:latin typeface="Arial"/>
                <a:cs typeface="Arial"/>
              </a:rPr>
              <a:t>para  </a:t>
            </a:r>
            <a:r>
              <a:rPr sz="4300" b="1" spc="-290" dirty="0">
                <a:latin typeface="Arial"/>
                <a:cs typeface="Arial"/>
              </a:rPr>
              <a:t>cumplir </a:t>
            </a:r>
            <a:r>
              <a:rPr sz="4300" b="1" spc="-330" dirty="0">
                <a:latin typeface="Arial"/>
                <a:cs typeface="Arial"/>
              </a:rPr>
              <a:t>algún</a:t>
            </a:r>
            <a:r>
              <a:rPr sz="4300" b="1" spc="-170" dirty="0">
                <a:latin typeface="Arial"/>
                <a:cs typeface="Arial"/>
              </a:rPr>
              <a:t> </a:t>
            </a:r>
            <a:r>
              <a:rPr sz="4300" b="1" spc="-210" dirty="0">
                <a:latin typeface="Arial"/>
                <a:cs typeface="Arial"/>
              </a:rPr>
              <a:t>objetivo</a:t>
            </a:r>
            <a:r>
              <a:rPr sz="4300" spc="-210" dirty="0">
                <a:latin typeface="Arial"/>
                <a:cs typeface="Arial"/>
              </a:rPr>
              <a:t>.</a:t>
            </a:r>
            <a:endParaRPr sz="43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48671" y="4975534"/>
            <a:ext cx="2610612" cy="1751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46"/>
    </mc:Choice>
    <mc:Fallback xmlns="">
      <p:transition spd="slow" advTm="22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1752600"/>
            <a:ext cx="5334000" cy="26713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95095" algn="l">
              <a:lnSpc>
                <a:spcPct val="120000"/>
              </a:lnSpc>
              <a:spcBef>
                <a:spcPts val="95"/>
              </a:spcBef>
            </a:pPr>
            <a:r>
              <a:rPr lang="es-ES" sz="7200" b="1" spc="-545" dirty="0" smtClean="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sz="7200" b="1" spc="-545" dirty="0" smtClean="0">
                <a:solidFill>
                  <a:srgbClr val="FF0000"/>
                </a:solidFill>
                <a:latin typeface="Arial"/>
                <a:cs typeface="Arial"/>
              </a:rPr>
              <a:t>FIN  </a:t>
            </a:r>
            <a:r>
              <a:rPr lang="es-ES" sz="7200" b="1" spc="-545" dirty="0" smtClean="0">
                <a:solidFill>
                  <a:srgbClr val="FF0000"/>
                </a:solidFill>
                <a:latin typeface="Arial"/>
                <a:cs typeface="Arial"/>
              </a:rPr>
              <a:t/>
            </a:r>
            <a:br>
              <a:rPr lang="es-ES" sz="7200" b="1" spc="-545" dirty="0" smtClean="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es-ES" sz="7200" b="1" spc="-545" dirty="0" smtClean="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lang="es-ES" sz="7200" b="1" spc="-325" dirty="0" smtClean="0">
                <a:solidFill>
                  <a:srgbClr val="FF0000"/>
                </a:solidFill>
              </a:rPr>
              <a:t>2d</a:t>
            </a:r>
            <a:r>
              <a:rPr sz="7200" b="1" spc="-325" dirty="0">
                <a:solidFill>
                  <a:srgbClr val="FF0000"/>
                </a:solidFill>
                <a:latin typeface="Arial"/>
                <a:cs typeface="Arial"/>
              </a:rPr>
              <a:t>a.</a:t>
            </a:r>
            <a:r>
              <a:rPr sz="7200" b="1" spc="-4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200" b="1" spc="-1130" dirty="0" smtClean="0">
                <a:solidFill>
                  <a:srgbClr val="FF0000"/>
                </a:solidFill>
                <a:latin typeface="Arial"/>
                <a:cs typeface="Arial"/>
              </a:rPr>
              <a:t>PARTE</a:t>
            </a:r>
            <a:r>
              <a:rPr lang="es-ES" sz="7200" b="1" spc="-1130" dirty="0" smtClean="0">
                <a:solidFill>
                  <a:srgbClr val="FF0000"/>
                </a:solidFill>
                <a:latin typeface="Arial"/>
                <a:cs typeface="Arial"/>
              </a:rPr>
              <a:t>  </a:t>
            </a:r>
            <a:endParaRPr sz="7200" dirty="0">
              <a:latin typeface="Arial"/>
              <a:cs typeface="Arial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19"/>
    </mc:Choice>
    <mc:Fallback xmlns="">
      <p:transition spd="slow" advTm="18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1" y="188023"/>
            <a:ext cx="7162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b="1" spc="-300" dirty="0">
                <a:latin typeface="Arial"/>
                <a:cs typeface="Arial"/>
              </a:rPr>
              <a:t>Teoría General de Sistemas</a:t>
            </a:r>
            <a:endParaRPr b="1" spc="-415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706" y="3042221"/>
            <a:ext cx="7628255" cy="13490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lang="es-AR" sz="4300" spc="-210" dirty="0">
                <a:latin typeface="Arial"/>
                <a:cs typeface="Arial"/>
              </a:rPr>
              <a:t> </a:t>
            </a:r>
          </a:p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endParaRPr sz="4300" dirty="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58078F-7284-4B13-9747-24409BA6B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5938"/>
            <a:ext cx="7620000" cy="37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4E50EF-A0B6-4EAB-B5B0-0EACE8EE1C5B}"/>
              </a:ext>
            </a:extLst>
          </p:cNvPr>
          <p:cNvSpPr txBox="1"/>
          <p:nvPr/>
        </p:nvSpPr>
        <p:spPr>
          <a:xfrm>
            <a:off x="3429000" y="1162107"/>
            <a:ext cx="2971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Mirada </a:t>
            </a:r>
            <a:r>
              <a:rPr lang="es-ES" sz="2400" dirty="0" smtClean="0"/>
              <a:t>analítica</a:t>
            </a:r>
          </a:p>
          <a:p>
            <a:pPr algn="ctr"/>
            <a:r>
              <a:rPr lang="es-ES" sz="2400" dirty="0" smtClean="0"/>
              <a:t>División del Objeto</a:t>
            </a:r>
            <a:endParaRPr lang="es-AR" sz="2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83B3AA6-AF4D-432C-8BCE-1545CB2E17AC}"/>
              </a:ext>
            </a:extLst>
          </p:cNvPr>
          <p:cNvSpPr/>
          <p:nvPr/>
        </p:nvSpPr>
        <p:spPr>
          <a:xfrm rot="10800000" flipV="1">
            <a:off x="444500" y="5579914"/>
            <a:ext cx="808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https://cuidemoselplaneta.org/wp-content/uploads/2019/10/Anatom%C3%ADa-del-Cuerpo-Humano-800x445.jpg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18"/>
    </mc:Choice>
    <mc:Fallback xmlns="">
      <p:transition spd="slow" advTm="35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1" y="188023"/>
            <a:ext cx="7162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b="1" spc="-300" dirty="0">
                <a:latin typeface="Arial"/>
                <a:cs typeface="Arial"/>
              </a:rPr>
              <a:t>Teoría General de Sistemas</a:t>
            </a:r>
            <a:endParaRPr b="1" spc="-415" dirty="0">
              <a:latin typeface="Arial"/>
              <a:cs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4E50EF-A0B6-4EAB-B5B0-0EACE8EE1C5B}"/>
              </a:ext>
            </a:extLst>
          </p:cNvPr>
          <p:cNvSpPr txBox="1"/>
          <p:nvPr/>
        </p:nvSpPr>
        <p:spPr>
          <a:xfrm>
            <a:off x="3124201" y="1066800"/>
            <a:ext cx="2971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Mirada </a:t>
            </a:r>
            <a:r>
              <a:rPr lang="es-ES" sz="2400" dirty="0" smtClean="0"/>
              <a:t>sistémica</a:t>
            </a:r>
          </a:p>
          <a:p>
            <a:pPr algn="ctr"/>
            <a:r>
              <a:rPr lang="es-ES" sz="2400" dirty="0" smtClean="0"/>
              <a:t>Integración </a:t>
            </a:r>
            <a:endParaRPr lang="es-AR" sz="2400" dirty="0"/>
          </a:p>
        </p:txBody>
      </p:sp>
      <p:pic>
        <p:nvPicPr>
          <p:cNvPr id="2050" name="Picture 2" descr="Resultado de imagen de cuerpo humano">
            <a:extLst>
              <a:ext uri="{FF2B5EF4-FFF2-40B4-BE49-F238E27FC236}">
                <a16:creationId xmlns:a16="http://schemas.microsoft.com/office/drawing/2014/main" id="{652B27B8-4777-4C8A-AF78-B6D8568D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7398657" cy="360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5698E2-82FE-47EF-AA04-4434047D0C74}"/>
              </a:ext>
            </a:extLst>
          </p:cNvPr>
          <p:cNvSpPr/>
          <p:nvPr/>
        </p:nvSpPr>
        <p:spPr>
          <a:xfrm>
            <a:off x="762000" y="6124271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https://mfe.losandes.com.ar/uploads/2018/06/image5b2bf4524e6bd.jpg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43"/>
    </mc:Choice>
    <mc:Fallback xmlns="">
      <p:transition spd="slow" advTm="45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1" y="188023"/>
            <a:ext cx="7162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b="1" spc="-300" dirty="0">
                <a:latin typeface="Arial"/>
                <a:cs typeface="Arial"/>
              </a:rPr>
              <a:t>Teoría General de Sistemas</a:t>
            </a:r>
            <a:endParaRPr b="1" spc="-415" dirty="0">
              <a:latin typeface="Arial"/>
              <a:cs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5C19D1-ED38-4F57-9237-A629A7076FC6}"/>
              </a:ext>
            </a:extLst>
          </p:cNvPr>
          <p:cNvSpPr txBox="1"/>
          <p:nvPr/>
        </p:nvSpPr>
        <p:spPr>
          <a:xfrm>
            <a:off x="1143000" y="1597729"/>
            <a:ext cx="7696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Conceptos</a:t>
            </a:r>
          </a:p>
          <a:p>
            <a:endParaRPr lang="es-ES" sz="3200" dirty="0"/>
          </a:p>
          <a:p>
            <a:r>
              <a:rPr lang="es-ES" sz="3200" b="1" dirty="0"/>
              <a:t>Isomorfismo:</a:t>
            </a:r>
            <a:r>
              <a:rPr lang="es-ES" sz="3200" dirty="0"/>
              <a:t> igual forma.</a:t>
            </a:r>
          </a:p>
          <a:p>
            <a:r>
              <a:rPr lang="es-ES" sz="3200" dirty="0"/>
              <a:t>La TGS estudia la semejanza de los sistemas</a:t>
            </a:r>
          </a:p>
          <a:p>
            <a:r>
              <a:rPr lang="es-ES" sz="3200" b="1" dirty="0"/>
              <a:t>Holismo:</a:t>
            </a:r>
            <a:r>
              <a:rPr lang="es-ES" sz="3200" dirty="0"/>
              <a:t> mirada  integradora.</a:t>
            </a:r>
          </a:p>
          <a:p>
            <a:r>
              <a:rPr lang="es-ES" sz="3200" dirty="0"/>
              <a:t>La TGS promulga  la visión del todo.</a:t>
            </a:r>
          </a:p>
          <a:p>
            <a:r>
              <a:rPr lang="es-ES" sz="3200" b="1" dirty="0"/>
              <a:t>Paradigma</a:t>
            </a:r>
            <a:r>
              <a:rPr lang="es-ES" sz="3200" dirty="0"/>
              <a:t>: forma de percibir la realidad</a:t>
            </a:r>
          </a:p>
          <a:p>
            <a:r>
              <a:rPr lang="es-ES" sz="3200" dirty="0"/>
              <a:t>La TGS cambia el paradigma del estudio de las ciencias.</a:t>
            </a:r>
            <a:endParaRPr lang="es-AR" sz="32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17"/>
    </mc:Choice>
    <mc:Fallback xmlns="">
      <p:transition spd="slow" advTm="89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2871" y="188023"/>
            <a:ext cx="47891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Concepto </a:t>
            </a:r>
            <a:r>
              <a:rPr spc="-200" dirty="0"/>
              <a:t>de</a:t>
            </a:r>
            <a:r>
              <a:rPr spc="-315" dirty="0"/>
              <a:t> </a:t>
            </a:r>
            <a:r>
              <a:rPr spc="-280" dirty="0"/>
              <a:t>Sistema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490" y="2244063"/>
            <a:ext cx="7715250" cy="36823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204" dirty="0">
                <a:latin typeface="Arial"/>
                <a:cs typeface="Arial"/>
              </a:rPr>
              <a:t>Existe </a:t>
            </a:r>
            <a:r>
              <a:rPr sz="3200" spc="-105" dirty="0">
                <a:latin typeface="Arial"/>
                <a:cs typeface="Arial"/>
              </a:rPr>
              <a:t>un </a:t>
            </a:r>
            <a:r>
              <a:rPr sz="3200" spc="-120" dirty="0">
                <a:latin typeface="Arial"/>
                <a:cs typeface="Arial"/>
              </a:rPr>
              <a:t>Conjunto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20" dirty="0">
                <a:latin typeface="Arial"/>
                <a:cs typeface="Arial"/>
              </a:rPr>
              <a:t>elementos </a:t>
            </a:r>
            <a:r>
              <a:rPr sz="3200" spc="-95" dirty="0">
                <a:latin typeface="Arial"/>
                <a:cs typeface="Arial"/>
              </a:rPr>
              <a:t>o</a:t>
            </a:r>
            <a:r>
              <a:rPr sz="3200" spc="-325" dirty="0">
                <a:latin typeface="Arial"/>
                <a:cs typeface="Arial"/>
              </a:rPr>
              <a:t> </a:t>
            </a:r>
            <a:r>
              <a:rPr sz="3200" spc="-110" dirty="0">
                <a:latin typeface="Arial"/>
                <a:cs typeface="Arial"/>
              </a:rPr>
              <a:t>partes.</a:t>
            </a:r>
            <a:endParaRPr sz="3200">
              <a:latin typeface="Arial"/>
              <a:cs typeface="Arial"/>
            </a:endParaRPr>
          </a:p>
          <a:p>
            <a:pPr marL="355600" marR="1461135" indent="-342900">
              <a:lnSpc>
                <a:spcPts val="3460"/>
              </a:lnSpc>
              <a:spcBef>
                <a:spcPts val="81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235" dirty="0">
                <a:latin typeface="Arial"/>
                <a:cs typeface="Arial"/>
              </a:rPr>
              <a:t>Están </a:t>
            </a:r>
            <a:r>
              <a:rPr sz="3200" spc="-135" dirty="0">
                <a:latin typeface="Arial"/>
                <a:cs typeface="Arial"/>
              </a:rPr>
              <a:t>Dinámicamente </a:t>
            </a:r>
            <a:r>
              <a:rPr sz="3200" spc="-130" dirty="0">
                <a:latin typeface="Arial"/>
                <a:cs typeface="Arial"/>
              </a:rPr>
              <a:t>relacionados.  </a:t>
            </a:r>
            <a:r>
              <a:rPr sz="3200" spc="-55" dirty="0">
                <a:latin typeface="Arial"/>
                <a:cs typeface="Arial"/>
              </a:rPr>
              <a:t>(Movimiento </a:t>
            </a:r>
            <a:r>
              <a:rPr sz="3200" spc="-95" dirty="0">
                <a:latin typeface="Arial"/>
                <a:cs typeface="Arial"/>
              </a:rPr>
              <a:t>o</a:t>
            </a:r>
            <a:r>
              <a:rPr sz="3200" spc="-325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acción).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75" dirty="0">
                <a:latin typeface="Arial"/>
                <a:cs typeface="Arial"/>
              </a:rPr>
              <a:t>Forman </a:t>
            </a:r>
            <a:r>
              <a:rPr sz="3200" spc="-155" dirty="0">
                <a:latin typeface="Arial"/>
                <a:cs typeface="Arial"/>
              </a:rPr>
              <a:t>una </a:t>
            </a:r>
            <a:r>
              <a:rPr sz="3200" spc="-95" dirty="0">
                <a:latin typeface="Arial"/>
                <a:cs typeface="Arial"/>
              </a:rPr>
              <a:t>actividad. </a:t>
            </a:r>
            <a:r>
              <a:rPr sz="3200" spc="-100" dirty="0">
                <a:latin typeface="Arial"/>
                <a:cs typeface="Arial"/>
              </a:rPr>
              <a:t>(todos </a:t>
            </a:r>
            <a:r>
              <a:rPr sz="3200" spc="-140" dirty="0">
                <a:latin typeface="Arial"/>
                <a:cs typeface="Arial"/>
              </a:rPr>
              <a:t>los</a:t>
            </a:r>
            <a:r>
              <a:rPr sz="3200" spc="-330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elementos)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240" dirty="0">
                <a:latin typeface="Arial"/>
                <a:cs typeface="Arial"/>
              </a:rPr>
              <a:t>Buscan </a:t>
            </a:r>
            <a:r>
              <a:rPr sz="3200" spc="-180" dirty="0">
                <a:latin typeface="Arial"/>
                <a:cs typeface="Arial"/>
              </a:rPr>
              <a:t>alcanzar </a:t>
            </a:r>
            <a:r>
              <a:rPr sz="3200" spc="-80" dirty="0">
                <a:latin typeface="Arial"/>
                <a:cs typeface="Arial"/>
              </a:rPr>
              <a:t>el </a:t>
            </a:r>
            <a:r>
              <a:rPr sz="3200" spc="-55" dirty="0">
                <a:latin typeface="Arial"/>
                <a:cs typeface="Arial"/>
              </a:rPr>
              <a:t>objetivo </a:t>
            </a:r>
            <a:r>
              <a:rPr sz="3200" spc="-90" dirty="0">
                <a:latin typeface="Arial"/>
                <a:cs typeface="Arial"/>
              </a:rPr>
              <a:t>del</a:t>
            </a:r>
            <a:r>
              <a:rPr sz="3200" spc="-345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sistema.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70" dirty="0">
                <a:latin typeface="Arial"/>
                <a:cs typeface="Arial"/>
              </a:rPr>
              <a:t>Operan </a:t>
            </a:r>
            <a:r>
              <a:rPr sz="3200" spc="-150" dirty="0">
                <a:latin typeface="Arial"/>
                <a:cs typeface="Arial"/>
              </a:rPr>
              <a:t>sobre </a:t>
            </a:r>
            <a:r>
              <a:rPr sz="3200" spc="-135" dirty="0">
                <a:latin typeface="Arial"/>
                <a:cs typeface="Arial"/>
              </a:rPr>
              <a:t>datos </a:t>
            </a:r>
            <a:r>
              <a:rPr sz="3200" spc="-150" dirty="0">
                <a:latin typeface="Arial"/>
                <a:cs typeface="Arial"/>
              </a:rPr>
              <a:t>de</a:t>
            </a:r>
            <a:r>
              <a:rPr sz="3200" spc="-260" dirty="0">
                <a:latin typeface="Arial"/>
                <a:cs typeface="Arial"/>
              </a:rPr>
              <a:t> </a:t>
            </a:r>
            <a:r>
              <a:rPr sz="3200" spc="-100" dirty="0">
                <a:latin typeface="Arial"/>
                <a:cs typeface="Arial"/>
              </a:rPr>
              <a:t>entrada.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85" dirty="0">
                <a:latin typeface="Arial"/>
                <a:cs typeface="Arial"/>
              </a:rPr>
              <a:t>Proveen </a:t>
            </a:r>
            <a:r>
              <a:rPr sz="3200" spc="-155" dirty="0">
                <a:latin typeface="Arial"/>
                <a:cs typeface="Arial"/>
              </a:rPr>
              <a:t>una </a:t>
            </a:r>
            <a:r>
              <a:rPr sz="3200" spc="-140" dirty="0">
                <a:latin typeface="Arial"/>
                <a:cs typeface="Arial"/>
              </a:rPr>
              <a:t>salida.</a:t>
            </a:r>
            <a:r>
              <a:rPr sz="3200" spc="-165" dirty="0">
                <a:latin typeface="Arial"/>
                <a:cs typeface="Arial"/>
              </a:rPr>
              <a:t> </a:t>
            </a:r>
            <a:r>
              <a:rPr sz="3200" spc="-95" dirty="0">
                <a:latin typeface="Arial"/>
                <a:cs typeface="Arial"/>
              </a:rPr>
              <a:t>Información.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537" y="0"/>
            <a:ext cx="2362200" cy="1933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04"/>
    </mc:Choice>
    <mc:Fallback xmlns="">
      <p:transition spd="slow" advTm="122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9189" y="190817"/>
            <a:ext cx="43256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285" dirty="0">
                <a:latin typeface="Arial"/>
                <a:cs typeface="Arial"/>
              </a:rPr>
              <a:t>Principio </a:t>
            </a:r>
            <a:r>
              <a:rPr sz="4000" b="1" spc="-254" dirty="0">
                <a:latin typeface="Arial"/>
                <a:cs typeface="Arial"/>
              </a:rPr>
              <a:t>de</a:t>
            </a:r>
            <a:r>
              <a:rPr sz="4000" b="1" spc="-160" dirty="0">
                <a:latin typeface="Arial"/>
                <a:cs typeface="Arial"/>
              </a:rPr>
              <a:t> </a:t>
            </a:r>
            <a:r>
              <a:rPr sz="4000" b="1" spc="-320" dirty="0">
                <a:latin typeface="Arial"/>
                <a:cs typeface="Arial"/>
              </a:rPr>
              <a:t>Sinergia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490" y="4446523"/>
            <a:ext cx="779970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09" dirty="0">
                <a:latin typeface="Arial"/>
                <a:cs typeface="Arial"/>
              </a:rPr>
              <a:t>EL </a:t>
            </a:r>
            <a:r>
              <a:rPr sz="3200" spc="-220" dirty="0">
                <a:latin typeface="Arial"/>
                <a:cs typeface="Arial"/>
              </a:rPr>
              <a:t>"TODO" </a:t>
            </a:r>
            <a:r>
              <a:rPr sz="3200" spc="-425" dirty="0">
                <a:latin typeface="Arial"/>
                <a:cs typeface="Arial"/>
              </a:rPr>
              <a:t>CONSTITUYE </a:t>
            </a:r>
            <a:r>
              <a:rPr sz="3200" spc="-295" dirty="0">
                <a:latin typeface="Arial"/>
                <a:cs typeface="Arial"/>
              </a:rPr>
              <a:t>MAS </a:t>
            </a:r>
            <a:r>
              <a:rPr sz="3200" spc="-390" dirty="0">
                <a:latin typeface="Arial"/>
                <a:cs typeface="Arial"/>
              </a:rPr>
              <a:t>QUE </a:t>
            </a:r>
            <a:r>
              <a:rPr sz="3200" spc="-365" dirty="0">
                <a:latin typeface="Arial"/>
                <a:cs typeface="Arial"/>
              </a:rPr>
              <a:t>LA SIMPLE  </a:t>
            </a:r>
            <a:r>
              <a:rPr sz="3200" spc="-285" dirty="0">
                <a:latin typeface="Arial"/>
                <a:cs typeface="Arial"/>
              </a:rPr>
              <a:t>SUMA </a:t>
            </a:r>
            <a:r>
              <a:rPr sz="3200" spc="-459" dirty="0">
                <a:latin typeface="Arial"/>
                <a:cs typeface="Arial"/>
              </a:rPr>
              <a:t>DE </a:t>
            </a:r>
            <a:r>
              <a:rPr sz="3200" spc="-530" dirty="0">
                <a:latin typeface="Arial"/>
                <a:cs typeface="Arial"/>
              </a:rPr>
              <a:t>SUS</a:t>
            </a:r>
            <a:r>
              <a:rPr sz="3200" spc="-240" dirty="0">
                <a:latin typeface="Arial"/>
                <a:cs typeface="Arial"/>
              </a:rPr>
              <a:t> </a:t>
            </a:r>
            <a:r>
              <a:rPr sz="3200" spc="-550" dirty="0">
                <a:latin typeface="Arial"/>
                <a:cs typeface="Arial"/>
              </a:rPr>
              <a:t>PARTES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14879" y="1071880"/>
            <a:ext cx="4909820" cy="3469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11729" y="1268730"/>
            <a:ext cx="4320540" cy="2880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70"/>
    </mc:Choice>
    <mc:Fallback xmlns="">
      <p:transition spd="slow" advTm="41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0450" y="462915"/>
            <a:ext cx="4482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0" dirty="0"/>
              <a:t>Sistemas</a:t>
            </a:r>
            <a:r>
              <a:rPr spc="-265" dirty="0"/>
              <a:t> </a:t>
            </a:r>
            <a:r>
              <a:rPr spc="-190" dirty="0"/>
              <a:t>abstractos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417" y="1781175"/>
            <a:ext cx="7957820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9687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80" dirty="0">
                <a:latin typeface="Arial"/>
                <a:cs typeface="Arial"/>
              </a:rPr>
              <a:t>Un </a:t>
            </a:r>
            <a:r>
              <a:rPr sz="3200" i="1" spc="-160" dirty="0">
                <a:latin typeface="Arial"/>
                <a:cs typeface="Arial"/>
              </a:rPr>
              <a:t>sistema </a:t>
            </a:r>
            <a:r>
              <a:rPr sz="3200" i="1" spc="-100" dirty="0">
                <a:latin typeface="Arial"/>
                <a:cs typeface="Arial"/>
              </a:rPr>
              <a:t>abstracto</a:t>
            </a:r>
            <a:r>
              <a:rPr sz="3200" spc="-100" dirty="0">
                <a:latin typeface="Arial"/>
                <a:cs typeface="Arial"/>
              </a:rPr>
              <a:t>, </a:t>
            </a:r>
            <a:r>
              <a:rPr sz="3200" spc="-270" dirty="0">
                <a:latin typeface="Arial"/>
                <a:cs typeface="Arial"/>
              </a:rPr>
              <a:t>es </a:t>
            </a:r>
            <a:r>
              <a:rPr sz="3200" spc="-155" dirty="0">
                <a:latin typeface="Arial"/>
                <a:cs typeface="Arial"/>
              </a:rPr>
              <a:t>una </a:t>
            </a:r>
            <a:r>
              <a:rPr sz="3200" spc="-125" dirty="0">
                <a:latin typeface="Arial"/>
                <a:cs typeface="Arial"/>
              </a:rPr>
              <a:t>disposición </a:t>
            </a:r>
            <a:r>
              <a:rPr sz="3200" spc="-150" dirty="0">
                <a:latin typeface="Arial"/>
                <a:cs typeface="Arial"/>
              </a:rPr>
              <a:t>de  manera </a:t>
            </a:r>
            <a:r>
              <a:rPr sz="3200" spc="-140" dirty="0">
                <a:latin typeface="Arial"/>
                <a:cs typeface="Arial"/>
              </a:rPr>
              <a:t>ordenada </a:t>
            </a:r>
            <a:r>
              <a:rPr sz="3200" spc="-145" dirty="0">
                <a:latin typeface="Arial"/>
                <a:cs typeface="Arial"/>
              </a:rPr>
              <a:t>de </a:t>
            </a:r>
            <a:r>
              <a:rPr sz="3200" spc="-190" dirty="0">
                <a:latin typeface="Arial"/>
                <a:cs typeface="Arial"/>
              </a:rPr>
              <a:t>las </a:t>
            </a:r>
            <a:r>
              <a:rPr sz="3200" spc="-170" dirty="0">
                <a:latin typeface="Arial"/>
                <a:cs typeface="Arial"/>
              </a:rPr>
              <a:t>ideas  </a:t>
            </a:r>
            <a:r>
              <a:rPr sz="3200" spc="-95" dirty="0">
                <a:latin typeface="Arial"/>
                <a:cs typeface="Arial"/>
              </a:rPr>
              <a:t>interdependientes o</a:t>
            </a:r>
            <a:r>
              <a:rPr sz="3200" spc="-320" dirty="0">
                <a:latin typeface="Arial"/>
                <a:cs typeface="Arial"/>
              </a:rPr>
              <a:t> </a:t>
            </a:r>
            <a:r>
              <a:rPr sz="3200" spc="-100" dirty="0">
                <a:latin typeface="Arial"/>
                <a:cs typeface="Arial"/>
              </a:rPr>
              <a:t>artefactos.</a:t>
            </a:r>
            <a:endParaRPr sz="3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95" dirty="0">
                <a:latin typeface="Arial"/>
                <a:cs typeface="Arial"/>
              </a:rPr>
              <a:t>Por </a:t>
            </a:r>
            <a:r>
              <a:rPr sz="3200" spc="-100" dirty="0">
                <a:latin typeface="Arial"/>
                <a:cs typeface="Arial"/>
              </a:rPr>
              <a:t>ejemplo, </a:t>
            </a:r>
            <a:r>
              <a:rPr sz="3200" spc="-105" dirty="0">
                <a:latin typeface="Arial"/>
                <a:cs typeface="Arial"/>
              </a:rPr>
              <a:t>un </a:t>
            </a:r>
            <a:r>
              <a:rPr sz="3200" spc="-160" dirty="0">
                <a:latin typeface="Arial"/>
                <a:cs typeface="Arial"/>
              </a:rPr>
              <a:t>sistema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14" dirty="0">
                <a:latin typeface="Arial"/>
                <a:cs typeface="Arial"/>
              </a:rPr>
              <a:t>teología </a:t>
            </a:r>
            <a:r>
              <a:rPr sz="3200" spc="-270" dirty="0">
                <a:latin typeface="Arial"/>
                <a:cs typeface="Arial"/>
              </a:rPr>
              <a:t>es </a:t>
            </a:r>
            <a:r>
              <a:rPr sz="3200" spc="-155" dirty="0">
                <a:latin typeface="Arial"/>
                <a:cs typeface="Arial"/>
              </a:rPr>
              <a:t>una  organización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70" dirty="0">
                <a:latin typeface="Arial"/>
                <a:cs typeface="Arial"/>
              </a:rPr>
              <a:t>ideas </a:t>
            </a:r>
            <a:r>
              <a:rPr sz="3200" spc="-95" dirty="0">
                <a:latin typeface="Arial"/>
                <a:cs typeface="Arial"/>
              </a:rPr>
              <a:t>interdependientes  </a:t>
            </a:r>
            <a:r>
              <a:rPr sz="3200" spc="-195" dirty="0">
                <a:latin typeface="Arial"/>
                <a:cs typeface="Arial"/>
              </a:rPr>
              <a:t>acerca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95" dirty="0">
                <a:latin typeface="Arial"/>
                <a:cs typeface="Arial"/>
              </a:rPr>
              <a:t>Dios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190" dirty="0">
                <a:latin typeface="Arial"/>
                <a:cs typeface="Arial"/>
              </a:rPr>
              <a:t>las </a:t>
            </a:r>
            <a:r>
              <a:rPr sz="3200" spc="-135" dirty="0">
                <a:latin typeface="Arial"/>
                <a:cs typeface="Arial"/>
              </a:rPr>
              <a:t>relaciones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40" dirty="0">
                <a:latin typeface="Arial"/>
                <a:cs typeface="Arial"/>
              </a:rPr>
              <a:t>los</a:t>
            </a:r>
            <a:r>
              <a:rPr sz="3200" spc="-335" dirty="0">
                <a:latin typeface="Arial"/>
                <a:cs typeface="Arial"/>
              </a:rPr>
              <a:t> </a:t>
            </a:r>
            <a:r>
              <a:rPr sz="3200" spc="-135" dirty="0">
                <a:latin typeface="Arial"/>
                <a:cs typeface="Arial"/>
              </a:rPr>
              <a:t>hombres  </a:t>
            </a:r>
            <a:r>
              <a:rPr sz="3200" spc="-155" dirty="0">
                <a:latin typeface="Arial"/>
                <a:cs typeface="Arial"/>
              </a:rPr>
              <a:t>con</a:t>
            </a:r>
            <a:r>
              <a:rPr sz="3200" spc="-204" dirty="0">
                <a:latin typeface="Arial"/>
                <a:cs typeface="Arial"/>
              </a:rPr>
              <a:t> </a:t>
            </a:r>
            <a:r>
              <a:rPr sz="3200" spc="-180" dirty="0">
                <a:latin typeface="Arial"/>
                <a:cs typeface="Arial"/>
              </a:rPr>
              <a:t>Dios.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714500" cy="171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3"/>
    </mc:Choice>
    <mc:Fallback xmlns="">
      <p:transition spd="slow" advTm="31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9149" y="462915"/>
            <a:ext cx="65024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Ejemplos </a:t>
            </a:r>
            <a:r>
              <a:rPr spc="-200" dirty="0"/>
              <a:t>de </a:t>
            </a:r>
            <a:r>
              <a:rPr spc="-310" dirty="0"/>
              <a:t>Sistemas</a:t>
            </a:r>
            <a:r>
              <a:rPr spc="-280" dirty="0"/>
              <a:t> </a:t>
            </a:r>
            <a:r>
              <a:rPr spc="-340" dirty="0"/>
              <a:t>Físicos</a:t>
            </a:r>
          </a:p>
        </p:txBody>
      </p:sp>
      <p:sp>
        <p:nvSpPr>
          <p:cNvPr id="3" name="object 3"/>
          <p:cNvSpPr/>
          <p:nvPr/>
        </p:nvSpPr>
        <p:spPr>
          <a:xfrm>
            <a:off x="311405" y="1352588"/>
            <a:ext cx="8591962" cy="50471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39"/>
    </mc:Choice>
    <mc:Fallback xmlns="">
      <p:transition spd="slow" advTm="50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</TotalTime>
  <Words>641</Words>
  <Application>Microsoft Office PowerPoint</Application>
  <PresentationFormat>Presentación en pantalla (4:3)</PresentationFormat>
  <Paragraphs>116</Paragraphs>
  <Slides>20</Slides>
  <Notes>0</Notes>
  <HiddenSlides>0</HiddenSlides>
  <MMClips>20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Times New Roman</vt:lpstr>
      <vt:lpstr>Office Theme</vt:lpstr>
      <vt:lpstr>Presentación de PowerPoint</vt:lpstr>
      <vt:lpstr>Introducción a Sistemas</vt:lpstr>
      <vt:lpstr>Teoría General de Sistemas</vt:lpstr>
      <vt:lpstr>Teoría General de Sistemas</vt:lpstr>
      <vt:lpstr>Teoría General de Sistemas</vt:lpstr>
      <vt:lpstr>Concepto de Sistema</vt:lpstr>
      <vt:lpstr>Principio de Sinergia</vt:lpstr>
      <vt:lpstr>Sistemas abstractos</vt:lpstr>
      <vt:lpstr>Ejemplos de Sistemas Físicos</vt:lpstr>
      <vt:lpstr>Modelos Simplificado y General de un Sistema</vt:lpstr>
      <vt:lpstr>Conceptos relacionados con sistemas</vt:lpstr>
      <vt:lpstr>Límites</vt:lpstr>
      <vt:lpstr>Sinergia</vt:lpstr>
      <vt:lpstr>Emergencia</vt:lpstr>
      <vt:lpstr>Subsistemas</vt:lpstr>
      <vt:lpstr>Clases de Sistemas</vt:lpstr>
      <vt:lpstr>Clases de Sistemas Criterio: Según el intercambio con el medio ambiente</vt:lpstr>
      <vt:lpstr>Concepto de Sistema Abierto y Cerrado</vt:lpstr>
      <vt:lpstr>Componentes de un Sistema  Informático</vt:lpstr>
      <vt:lpstr>   FIN     2da. PARTE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1:  INTRODUCCIÓN A LOS SISTEMAS DE INFORMACIÓN 1ra PARTE</dc:title>
  <dc:creator>casa junior</dc:creator>
  <cp:lastModifiedBy>Windows 10</cp:lastModifiedBy>
  <cp:revision>30</cp:revision>
  <dcterms:created xsi:type="dcterms:W3CDTF">2019-08-15T00:06:23Z</dcterms:created>
  <dcterms:modified xsi:type="dcterms:W3CDTF">2022-03-27T16:06:30Z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2014-04-06T00:00:00Z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2019-08-15T00:00:00Z</vt:filetime>
  </property>
</Properties>
</file>